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73" r:id="rId5"/>
    <p:sldId id="261" r:id="rId6"/>
    <p:sldId id="263" r:id="rId7"/>
    <p:sldId id="267" r:id="rId8"/>
    <p:sldId id="268" r:id="rId9"/>
    <p:sldId id="262" r:id="rId10"/>
    <p:sldId id="275" r:id="rId11"/>
    <p:sldId id="264" r:id="rId12"/>
    <p:sldId id="265" r:id="rId13"/>
    <p:sldId id="269" r:id="rId14"/>
    <p:sldId id="270" r:id="rId15"/>
    <p:sldId id="271" r:id="rId16"/>
    <p:sldId id="276" r:id="rId17"/>
    <p:sldId id="272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6926" autoAdjust="0"/>
  </p:normalViewPr>
  <p:slideViewPr>
    <p:cSldViewPr snapToGrid="0" snapToObjects="1">
      <p:cViewPr varScale="1">
        <p:scale>
          <a:sx n="227" d="100"/>
          <a:sy n="227" d="100"/>
        </p:scale>
        <p:origin x="149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fannythomas:Google%20Drive:PhD:Recherche:Notes:2019_02%20hydrates%20CP-Water:summary_ex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13211142815899"/>
          <c:y val="4.4368600682593802E-2"/>
          <c:w val="0.780082163262932"/>
          <c:h val="0.80321973425137305"/>
        </c:manualLayout>
      </c:layout>
      <c:scatterChart>
        <c:scatterStyle val="lineMarker"/>
        <c:varyColors val="0"/>
        <c:ser>
          <c:idx val="0"/>
          <c:order val="0"/>
          <c:tx>
            <c:v>Avg temperature in sample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'temperature cycles'!$J$17:$J$386</c:f>
              <c:numCache>
                <c:formatCode>0.000</c:formatCode>
                <c:ptCount val="370"/>
                <c:pt idx="0">
                  <c:v>0.25</c:v>
                </c:pt>
                <c:pt idx="1">
                  <c:v>0.26340361119946498</c:v>
                </c:pt>
                <c:pt idx="2">
                  <c:v>0.26633027667412501</c:v>
                </c:pt>
                <c:pt idx="3">
                  <c:v>0.26913527672877502</c:v>
                </c:pt>
                <c:pt idx="4">
                  <c:v>0.27200138801708801</c:v>
                </c:pt>
                <c:pt idx="5">
                  <c:v>0.27507111040176802</c:v>
                </c:pt>
                <c:pt idx="6">
                  <c:v>0.27803416713140899</c:v>
                </c:pt>
                <c:pt idx="7">
                  <c:v>0.28109777683857801</c:v>
                </c:pt>
                <c:pt idx="8">
                  <c:v>0.28416666627163101</c:v>
                </c:pt>
                <c:pt idx="9">
                  <c:v>0.28719583351630701</c:v>
                </c:pt>
                <c:pt idx="10">
                  <c:v>0.29018472152529301</c:v>
                </c:pt>
                <c:pt idx="11">
                  <c:v>0.293184443144128</c:v>
                </c:pt>
                <c:pt idx="12">
                  <c:v>0.29611472069518602</c:v>
                </c:pt>
                <c:pt idx="13">
                  <c:v>0.29909277753904501</c:v>
                </c:pt>
                <c:pt idx="14">
                  <c:v>0.30215944472001899</c:v>
                </c:pt>
                <c:pt idx="15">
                  <c:v>0.30503722239518499</c:v>
                </c:pt>
                <c:pt idx="16">
                  <c:v>0.308111943886615</c:v>
                </c:pt>
                <c:pt idx="17">
                  <c:v>0.31113888870459</c:v>
                </c:pt>
                <c:pt idx="18">
                  <c:v>0.31395666627213398</c:v>
                </c:pt>
                <c:pt idx="19">
                  <c:v>0.317024720832705</c:v>
                </c:pt>
                <c:pt idx="20">
                  <c:v>0.32008694316027703</c:v>
                </c:pt>
                <c:pt idx="21">
                  <c:v>0.323022776690777</c:v>
                </c:pt>
                <c:pt idx="22">
                  <c:v>0.32602416630834302</c:v>
                </c:pt>
                <c:pt idx="23">
                  <c:v>0.32908694323850801</c:v>
                </c:pt>
                <c:pt idx="24">
                  <c:v>0.33215444319648701</c:v>
                </c:pt>
                <c:pt idx="25">
                  <c:v>0.33521444309735698</c:v>
                </c:pt>
                <c:pt idx="26">
                  <c:v>0.33827860950259497</c:v>
                </c:pt>
                <c:pt idx="27">
                  <c:v>0.34134416555753</c:v>
                </c:pt>
                <c:pt idx="28">
                  <c:v>0.34414222242776299</c:v>
                </c:pt>
                <c:pt idx="29">
                  <c:v>0.34721805521985499</c:v>
                </c:pt>
                <c:pt idx="30">
                  <c:v>0.35016166715649899</c:v>
                </c:pt>
                <c:pt idx="31">
                  <c:v>0.36707805522018999</c:v>
                </c:pt>
                <c:pt idx="32">
                  <c:v>0.37009444477735098</c:v>
                </c:pt>
                <c:pt idx="33">
                  <c:v>0.373171388695482</c:v>
                </c:pt>
                <c:pt idx="34">
                  <c:v>0.37624305515782902</c:v>
                </c:pt>
                <c:pt idx="35">
                  <c:v>0.37939833267591899</c:v>
                </c:pt>
                <c:pt idx="36">
                  <c:v>0.38235861028078899</c:v>
                </c:pt>
                <c:pt idx="37">
                  <c:v>0.38527166564017501</c:v>
                </c:pt>
                <c:pt idx="38">
                  <c:v>0.38814555516000798</c:v>
                </c:pt>
                <c:pt idx="39">
                  <c:v>0.39095916639780598</c:v>
                </c:pt>
                <c:pt idx="40">
                  <c:v>0.39403499918989798</c:v>
                </c:pt>
                <c:pt idx="41">
                  <c:v>0.39709916559513703</c:v>
                </c:pt>
                <c:pt idx="42">
                  <c:v>0.40016499999910599</c:v>
                </c:pt>
                <c:pt idx="43">
                  <c:v>0.403142778319307</c:v>
                </c:pt>
                <c:pt idx="44">
                  <c:v>0.40598083363147502</c:v>
                </c:pt>
                <c:pt idx="45">
                  <c:v>0.40888666710816302</c:v>
                </c:pt>
                <c:pt idx="46">
                  <c:v>0.41195944469654899</c:v>
                </c:pt>
                <c:pt idx="47">
                  <c:v>0.41489972081035398</c:v>
                </c:pt>
                <c:pt idx="48">
                  <c:v>0.41794222244061502</c:v>
                </c:pt>
                <c:pt idx="49">
                  <c:v>0.42092166631482503</c:v>
                </c:pt>
                <c:pt idx="50">
                  <c:v>0.42399305442813801</c:v>
                </c:pt>
                <c:pt idx="51">
                  <c:v>0.42706583201652398</c:v>
                </c:pt>
                <c:pt idx="52">
                  <c:v>0.42998000077204801</c:v>
                </c:pt>
                <c:pt idx="53">
                  <c:v>0.43289388873381501</c:v>
                </c:pt>
                <c:pt idx="54">
                  <c:v>0.43586249917279901</c:v>
                </c:pt>
                <c:pt idx="55">
                  <c:v>0.43885666708229099</c:v>
                </c:pt>
                <c:pt idx="56">
                  <c:v>0.44191833271179298</c:v>
                </c:pt>
                <c:pt idx="57">
                  <c:v>0.44498944474617003</c:v>
                </c:pt>
                <c:pt idx="58">
                  <c:v>0.44781194307142902</c:v>
                </c:pt>
                <c:pt idx="59">
                  <c:v>0.45086110953707198</c:v>
                </c:pt>
                <c:pt idx="60">
                  <c:v>0.45393499842612101</c:v>
                </c:pt>
                <c:pt idx="61">
                  <c:v>0.46</c:v>
                </c:pt>
                <c:pt idx="62">
                  <c:v>0.48</c:v>
                </c:pt>
                <c:pt idx="63">
                  <c:v>0.49</c:v>
                </c:pt>
                <c:pt idx="64">
                  <c:v>0.5</c:v>
                </c:pt>
                <c:pt idx="65">
                  <c:v>0.5</c:v>
                </c:pt>
                <c:pt idx="66">
                  <c:v>0.50286666554166004</c:v>
                </c:pt>
                <c:pt idx="67">
                  <c:v>0.505688609438948</c:v>
                </c:pt>
                <c:pt idx="68">
                  <c:v>0.50873722147662204</c:v>
                </c:pt>
                <c:pt idx="69">
                  <c:v>0.51180916628800299</c:v>
                </c:pt>
                <c:pt idx="70">
                  <c:v>0.51464499917346995</c:v>
                </c:pt>
                <c:pt idx="71">
                  <c:v>0.51772583107231196</c:v>
                </c:pt>
                <c:pt idx="72">
                  <c:v>0.52079360955394804</c:v>
                </c:pt>
                <c:pt idx="73">
                  <c:v>0.52387166477274105</c:v>
                </c:pt>
                <c:pt idx="74">
                  <c:v>0.52693222154630304</c:v>
                </c:pt>
                <c:pt idx="75">
                  <c:v>0.52980444306740504</c:v>
                </c:pt>
                <c:pt idx="76">
                  <c:v>0.53282277670223299</c:v>
                </c:pt>
                <c:pt idx="77">
                  <c:v>0.53589361038757499</c:v>
                </c:pt>
                <c:pt idx="78">
                  <c:v>0.53895972069585696</c:v>
                </c:pt>
                <c:pt idx="79">
                  <c:v>0.54191805439768403</c:v>
                </c:pt>
                <c:pt idx="80">
                  <c:v>0.54476583184441596</c:v>
                </c:pt>
                <c:pt idx="81">
                  <c:v>0.54770805430598601</c:v>
                </c:pt>
                <c:pt idx="82">
                  <c:v>0.55065361032029603</c:v>
                </c:pt>
                <c:pt idx="83">
                  <c:v>0.55350999912479903</c:v>
                </c:pt>
                <c:pt idx="84">
                  <c:v>0.55657638795673803</c:v>
                </c:pt>
                <c:pt idx="85">
                  <c:v>0.55963833193527501</c:v>
                </c:pt>
                <c:pt idx="86">
                  <c:v>0.56254305428592499</c:v>
                </c:pt>
                <c:pt idx="87">
                  <c:v>0.56557916471501801</c:v>
                </c:pt>
                <c:pt idx="88">
                  <c:v>0.56839222152484603</c:v>
                </c:pt>
                <c:pt idx="89">
                  <c:v>0.57146138703683402</c:v>
                </c:pt>
                <c:pt idx="90">
                  <c:v>0.57438305357936803</c:v>
                </c:pt>
                <c:pt idx="91">
                  <c:v>0.57735333184245996</c:v>
                </c:pt>
                <c:pt idx="92">
                  <c:v>0.59858861111570105</c:v>
                </c:pt>
                <c:pt idx="93">
                  <c:v>0.76529833266977199</c:v>
                </c:pt>
                <c:pt idx="94">
                  <c:v>1.983930000802502</c:v>
                </c:pt>
                <c:pt idx="95">
                  <c:v>2</c:v>
                </c:pt>
                <c:pt idx="96">
                  <c:v>2.0030616680742241</c:v>
                </c:pt>
                <c:pt idx="97">
                  <c:v>2.0059947224799539</c:v>
                </c:pt>
                <c:pt idx="98">
                  <c:v>2.0088983337045621</c:v>
                </c:pt>
                <c:pt idx="99">
                  <c:v>2.0118033344042439</c:v>
                </c:pt>
                <c:pt idx="100">
                  <c:v>2.0146172215463598</c:v>
                </c:pt>
                <c:pt idx="101">
                  <c:v>2.0176552784978412</c:v>
                </c:pt>
                <c:pt idx="102">
                  <c:v>2.0207213888061228</c:v>
                </c:pt>
                <c:pt idx="103">
                  <c:v>2.023670832801145</c:v>
                </c:pt>
                <c:pt idx="104">
                  <c:v>2.0267388896318148</c:v>
                </c:pt>
                <c:pt idx="105">
                  <c:v>2.0296227775397711</c:v>
                </c:pt>
                <c:pt idx="106">
                  <c:v>2.0325836120173331</c:v>
                </c:pt>
                <c:pt idx="107">
                  <c:v>2.0355452792719011</c:v>
                </c:pt>
                <c:pt idx="108">
                  <c:v>2.038404444756452</c:v>
                </c:pt>
                <c:pt idx="109">
                  <c:v>2.041476943995804</c:v>
                </c:pt>
                <c:pt idx="110">
                  <c:v>2.0442869456019248</c:v>
                </c:pt>
                <c:pt idx="111">
                  <c:v>2.04736055596732</c:v>
                </c:pt>
                <c:pt idx="112">
                  <c:v>2.0503016673028469</c:v>
                </c:pt>
                <c:pt idx="113">
                  <c:v>2.0533177785109751</c:v>
                </c:pt>
                <c:pt idx="114">
                  <c:v>2.0563572224928071</c:v>
                </c:pt>
                <c:pt idx="115">
                  <c:v>2.059429167304188</c:v>
                </c:pt>
                <c:pt idx="116">
                  <c:v>2.0624916679807939</c:v>
                </c:pt>
                <c:pt idx="117">
                  <c:v>2.0654138887766749</c:v>
                </c:pt>
                <c:pt idx="118">
                  <c:v>2.068304722488393</c:v>
                </c:pt>
                <c:pt idx="119">
                  <c:v>2.0710980559815648</c:v>
                </c:pt>
                <c:pt idx="120">
                  <c:v>2.0740763889043601</c:v>
                </c:pt>
                <c:pt idx="121">
                  <c:v>2.0771469440660439</c:v>
                </c:pt>
                <c:pt idx="122">
                  <c:v>2.0801222240552311</c:v>
                </c:pt>
                <c:pt idx="123">
                  <c:v>2.08306611207081</c:v>
                </c:pt>
                <c:pt idx="124">
                  <c:v>2.085915833595207</c:v>
                </c:pt>
                <c:pt idx="125">
                  <c:v>2.0866922216955568</c:v>
                </c:pt>
                <c:pt idx="126">
                  <c:v>2.0897591672255662</c:v>
                </c:pt>
                <c:pt idx="127">
                  <c:v>2.0926202792325062</c:v>
                </c:pt>
                <c:pt idx="128">
                  <c:v>2.0956825015600771</c:v>
                </c:pt>
                <c:pt idx="129">
                  <c:v>2.0985719456220968</c:v>
                </c:pt>
                <c:pt idx="130">
                  <c:v>2.101465834362898</c:v>
                </c:pt>
                <c:pt idx="131">
                  <c:v>2.1044244439690369</c:v>
                </c:pt>
                <c:pt idx="132">
                  <c:v>2.1073788896901529</c:v>
                </c:pt>
                <c:pt idx="133">
                  <c:v>2.11027861275943</c:v>
                </c:pt>
                <c:pt idx="134">
                  <c:v>2.1131155567709352</c:v>
                </c:pt>
                <c:pt idx="135">
                  <c:v>2.1161033336538768</c:v>
                </c:pt>
                <c:pt idx="136">
                  <c:v>2.1190097215585411</c:v>
                </c:pt>
                <c:pt idx="137">
                  <c:v>2.121955834445544</c:v>
                </c:pt>
                <c:pt idx="138">
                  <c:v>2.1248383328784262</c:v>
                </c:pt>
                <c:pt idx="139">
                  <c:v>2.127867778472138</c:v>
                </c:pt>
                <c:pt idx="140">
                  <c:v>2.130932223226409</c:v>
                </c:pt>
                <c:pt idx="141">
                  <c:v>2.1338041663984768</c:v>
                </c:pt>
                <c:pt idx="142">
                  <c:v>2.1368697224534121</c:v>
                </c:pt>
                <c:pt idx="143">
                  <c:v>2.1399322233046401</c:v>
                </c:pt>
                <c:pt idx="144">
                  <c:v>2.142987778352107</c:v>
                </c:pt>
                <c:pt idx="145">
                  <c:v>2.1457875007763501</c:v>
                </c:pt>
                <c:pt idx="146">
                  <c:v>2.1488480552798142</c:v>
                </c:pt>
                <c:pt idx="147">
                  <c:v>2.1519161121104839</c:v>
                </c:pt>
                <c:pt idx="148">
                  <c:v>2.1549844448454678</c:v>
                </c:pt>
                <c:pt idx="149">
                  <c:v>2.1578919440507889</c:v>
                </c:pt>
                <c:pt idx="150">
                  <c:v>2.160881945630535</c:v>
                </c:pt>
                <c:pt idx="151">
                  <c:v>2.1639466664637439</c:v>
                </c:pt>
                <c:pt idx="152">
                  <c:v>2.16701722407015</c:v>
                </c:pt>
                <c:pt idx="153">
                  <c:v>2.1700880553107709</c:v>
                </c:pt>
                <c:pt idx="154">
                  <c:v>2.1731541680637751</c:v>
                </c:pt>
                <c:pt idx="155">
                  <c:v>2.177937778353225</c:v>
                </c:pt>
                <c:pt idx="156">
                  <c:v>2.181013889668975</c:v>
                </c:pt>
                <c:pt idx="157">
                  <c:v>2.1839533328311518</c:v>
                </c:pt>
                <c:pt idx="158">
                  <c:v>2.1869677784852679</c:v>
                </c:pt>
                <c:pt idx="159">
                  <c:v>2.1900300008128402</c:v>
                </c:pt>
                <c:pt idx="160">
                  <c:v>2.192911390389781</c:v>
                </c:pt>
                <c:pt idx="161">
                  <c:v>2.1959800016484219</c:v>
                </c:pt>
                <c:pt idx="162">
                  <c:v>2.1990486129070632</c:v>
                </c:pt>
                <c:pt idx="163">
                  <c:v>2.2021188895450901</c:v>
                </c:pt>
                <c:pt idx="164">
                  <c:v>2.2051891663577412</c:v>
                </c:pt>
                <c:pt idx="165">
                  <c:v>2.2081463887589048</c:v>
                </c:pt>
                <c:pt idx="166">
                  <c:v>2.2110494455555441</c:v>
                </c:pt>
                <c:pt idx="167">
                  <c:v>2.2140619448618959</c:v>
                </c:pt>
                <c:pt idx="168">
                  <c:v>2.2171275007422082</c:v>
                </c:pt>
                <c:pt idx="169">
                  <c:v>2.220001944864634</c:v>
                </c:pt>
                <c:pt idx="170">
                  <c:v>2.2229630552465101</c:v>
                </c:pt>
                <c:pt idx="171">
                  <c:v>2.2260269455728121</c:v>
                </c:pt>
                <c:pt idx="172">
                  <c:v>2.2291030568885621</c:v>
                </c:pt>
                <c:pt idx="173">
                  <c:v>2.232167223293799</c:v>
                </c:pt>
                <c:pt idx="174">
                  <c:v>2.2350102777127172</c:v>
                </c:pt>
                <c:pt idx="175">
                  <c:v>2.2380738896899861</c:v>
                </c:pt>
                <c:pt idx="176">
                  <c:v>2.2409561120439321</c:v>
                </c:pt>
                <c:pt idx="177">
                  <c:v>2.2439019439625549</c:v>
                </c:pt>
                <c:pt idx="178">
                  <c:v>2.2469619440380479</c:v>
                </c:pt>
                <c:pt idx="179">
                  <c:v>2.2500369440531358</c:v>
                </c:pt>
                <c:pt idx="180">
                  <c:v>2.2530997232534</c:v>
                </c:pt>
                <c:pt idx="181">
                  <c:v>2.2559819456073451</c:v>
                </c:pt>
                <c:pt idx="182">
                  <c:v>2.258785834361333</c:v>
                </c:pt>
                <c:pt idx="183">
                  <c:v>2.2617252776981331</c:v>
                </c:pt>
                <c:pt idx="184">
                  <c:v>2.2646366671542641</c:v>
                </c:pt>
                <c:pt idx="185">
                  <c:v>2.2837855567922811</c:v>
                </c:pt>
                <c:pt idx="186">
                  <c:v>2.300738612015266</c:v>
                </c:pt>
                <c:pt idx="187">
                  <c:v>2.9908072224352509</c:v>
                </c:pt>
                <c:pt idx="188">
                  <c:v>3</c:v>
                </c:pt>
                <c:pt idx="189">
                  <c:v>3.002895000041462</c:v>
                </c:pt>
                <c:pt idx="190">
                  <c:v>3.0058133328566332</c:v>
                </c:pt>
                <c:pt idx="191">
                  <c:v>3.0088849991443571</c:v>
                </c:pt>
                <c:pt idx="192">
                  <c:v>3.011940554366447</c:v>
                </c:pt>
                <c:pt idx="193">
                  <c:v>3.0150100008468139</c:v>
                </c:pt>
                <c:pt idx="194">
                  <c:v>3.018072499253317</c:v>
                </c:pt>
                <c:pt idx="195">
                  <c:v>3.0208880543941632</c:v>
                </c:pt>
                <c:pt idx="196">
                  <c:v>3.0237405552179548</c:v>
                </c:pt>
                <c:pt idx="197">
                  <c:v>3.0265922208200209</c:v>
                </c:pt>
                <c:pt idx="198">
                  <c:v>3.0296647223294708</c:v>
                </c:pt>
                <c:pt idx="199">
                  <c:v>3.032728888734709</c:v>
                </c:pt>
                <c:pt idx="200">
                  <c:v>3.035797778342384</c:v>
                </c:pt>
                <c:pt idx="201">
                  <c:v>3.038870277581736</c:v>
                </c:pt>
                <c:pt idx="202">
                  <c:v>3.041860000812449</c:v>
                </c:pt>
                <c:pt idx="203">
                  <c:v>3.0448922208161089</c:v>
                </c:pt>
                <c:pt idx="204">
                  <c:v>3.0479688888299279</c:v>
                </c:pt>
                <c:pt idx="205">
                  <c:v>3.051032222458161</c:v>
                </c:pt>
                <c:pt idx="206">
                  <c:v>3.0541002768441099</c:v>
                </c:pt>
                <c:pt idx="207">
                  <c:v>3.0571624991716821</c:v>
                </c:pt>
                <c:pt idx="208">
                  <c:v>3.0602294448763132</c:v>
                </c:pt>
                <c:pt idx="209">
                  <c:v>3.0633000000379971</c:v>
                </c:pt>
                <c:pt idx="210">
                  <c:v>3.066147777659352</c:v>
                </c:pt>
                <c:pt idx="211">
                  <c:v>3.0692152776173312</c:v>
                </c:pt>
                <c:pt idx="212">
                  <c:v>3.0722030543256551</c:v>
                </c:pt>
                <c:pt idx="213">
                  <c:v>3.0752738880109969</c:v>
                </c:pt>
                <c:pt idx="214">
                  <c:v>3.078130000736564</c:v>
                </c:pt>
                <c:pt idx="215">
                  <c:v>3.081168611941393</c:v>
                </c:pt>
                <c:pt idx="216">
                  <c:v>3.084237220755313</c:v>
                </c:pt>
                <c:pt idx="217">
                  <c:v>3.0871683335280982</c:v>
                </c:pt>
                <c:pt idx="218">
                  <c:v>3.095658055215607</c:v>
                </c:pt>
                <c:pt idx="219">
                  <c:v>3.0987255551735871</c:v>
                </c:pt>
                <c:pt idx="220">
                  <c:v>3.1016983319423161</c:v>
                </c:pt>
                <c:pt idx="221">
                  <c:v>3.1047697223257269</c:v>
                </c:pt>
                <c:pt idx="222">
                  <c:v>3.1078386119334032</c:v>
                </c:pt>
                <c:pt idx="223">
                  <c:v>3.110911665600725</c:v>
                </c:pt>
                <c:pt idx="224">
                  <c:v>3.1139663880458102</c:v>
                </c:pt>
                <c:pt idx="225">
                  <c:v>3.1170280559454109</c:v>
                </c:pt>
                <c:pt idx="226">
                  <c:v>3.1200949992053211</c:v>
                </c:pt>
                <c:pt idx="227">
                  <c:v>3.123919166391715</c:v>
                </c:pt>
                <c:pt idx="228">
                  <c:v>3.1408272216212931</c:v>
                </c:pt>
                <c:pt idx="229">
                  <c:v>3.157753055915236</c:v>
                </c:pt>
                <c:pt idx="230">
                  <c:v>3.1747199999517761</c:v>
                </c:pt>
                <c:pt idx="231">
                  <c:v>3.1916819447069429</c:v>
                </c:pt>
                <c:pt idx="232">
                  <c:v>3.2084227776504131</c:v>
                </c:pt>
                <c:pt idx="233">
                  <c:v>3.225376389571466</c:v>
                </c:pt>
                <c:pt idx="234">
                  <c:v>3.2444250000407919</c:v>
                </c:pt>
                <c:pt idx="235">
                  <c:v>3.9970258335815738</c:v>
                </c:pt>
                <c:pt idx="236">
                  <c:v>4</c:v>
                </c:pt>
                <c:pt idx="237">
                  <c:v>4.0029655552352734</c:v>
                </c:pt>
                <c:pt idx="238">
                  <c:v>4.0057799992500804</c:v>
                </c:pt>
                <c:pt idx="239">
                  <c:v>4.0088544448371977</c:v>
                </c:pt>
                <c:pt idx="240">
                  <c:v>4.0117930552223697</c:v>
                </c:pt>
                <c:pt idx="241">
                  <c:v>4.0148658328107496</c:v>
                </c:pt>
                <c:pt idx="242">
                  <c:v>4.0178111104760266</c:v>
                </c:pt>
                <c:pt idx="243">
                  <c:v>4.0206974991597226</c:v>
                </c:pt>
                <c:pt idx="244">
                  <c:v>4.0235702775535112</c:v>
                </c:pt>
                <c:pt idx="245">
                  <c:v>4.0265624992898701</c:v>
                </c:pt>
                <c:pt idx="246">
                  <c:v>4.0296311103738871</c:v>
                </c:pt>
                <c:pt idx="247">
                  <c:v>4.0324877777020447</c:v>
                </c:pt>
                <c:pt idx="248">
                  <c:v>4.0353655552025884</c:v>
                </c:pt>
                <c:pt idx="249">
                  <c:v>4.0383480568998502</c:v>
                </c:pt>
                <c:pt idx="250">
                  <c:v>4.0412822224316178</c:v>
                </c:pt>
                <c:pt idx="251">
                  <c:v>4.044181945675513</c:v>
                </c:pt>
                <c:pt idx="252">
                  <c:v>4.047256667166943</c:v>
                </c:pt>
                <c:pt idx="253">
                  <c:v>4.0501158328261173</c:v>
                </c:pt>
                <c:pt idx="254">
                  <c:v>4.0530205551767704</c:v>
                </c:pt>
                <c:pt idx="255">
                  <c:v>4.0559558344539246</c:v>
                </c:pt>
                <c:pt idx="256">
                  <c:v>4.0587866680580129</c:v>
                </c:pt>
                <c:pt idx="257">
                  <c:v>4.061691944836638</c:v>
                </c:pt>
                <c:pt idx="258">
                  <c:v>4.0645627791527659</c:v>
                </c:pt>
                <c:pt idx="259">
                  <c:v>4.0674933327827603</c:v>
                </c:pt>
                <c:pt idx="260">
                  <c:v>4.07044861128088</c:v>
                </c:pt>
                <c:pt idx="261">
                  <c:v>4.073316944821272</c:v>
                </c:pt>
                <c:pt idx="262">
                  <c:v>4.0763105560326949</c:v>
                </c:pt>
                <c:pt idx="263">
                  <c:v>4.0791216664947569</c:v>
                </c:pt>
                <c:pt idx="264">
                  <c:v>4.0820313879521564</c:v>
                </c:pt>
                <c:pt idx="265">
                  <c:v>4.1278433343977667</c:v>
                </c:pt>
                <c:pt idx="266">
                  <c:v>4.1306816680589664</c:v>
                </c:pt>
                <c:pt idx="267">
                  <c:v>4.1337016672478057</c:v>
                </c:pt>
                <c:pt idx="268">
                  <c:v>4.1366713888128297</c:v>
                </c:pt>
                <c:pt idx="269">
                  <c:v>4.1395775008131741</c:v>
                </c:pt>
                <c:pt idx="270">
                  <c:v>4.1424708328558992</c:v>
                </c:pt>
                <c:pt idx="271">
                  <c:v>4.1455138889141381</c:v>
                </c:pt>
                <c:pt idx="272">
                  <c:v>4.1483369441120894</c:v>
                </c:pt>
                <c:pt idx="273">
                  <c:v>4.1511727792676538</c:v>
                </c:pt>
                <c:pt idx="274">
                  <c:v>4.1540141679579277</c:v>
                </c:pt>
                <c:pt idx="275">
                  <c:v>4.156938056752546</c:v>
                </c:pt>
                <c:pt idx="276">
                  <c:v>4.1600024992367253</c:v>
                </c:pt>
                <c:pt idx="277">
                  <c:v>4.1629083328880316</c:v>
                </c:pt>
                <c:pt idx="278">
                  <c:v>4.165895000915036</c:v>
                </c:pt>
                <c:pt idx="279">
                  <c:v>4.1689705551834733</c:v>
                </c:pt>
                <c:pt idx="280">
                  <c:v>4.1719144456437789</c:v>
                </c:pt>
                <c:pt idx="281">
                  <c:v>4.1748880551895082</c:v>
                </c:pt>
                <c:pt idx="282">
                  <c:v>4.1778111112071201</c:v>
                </c:pt>
                <c:pt idx="283">
                  <c:v>4.1807961112353951</c:v>
                </c:pt>
                <c:pt idx="284">
                  <c:v>4.1837686120998114</c:v>
                </c:pt>
                <c:pt idx="285">
                  <c:v>4.1867677792906761</c:v>
                </c:pt>
                <c:pt idx="286">
                  <c:v>4.1897549993009306</c:v>
                </c:pt>
                <c:pt idx="287">
                  <c:v>4.1926180552109136</c:v>
                </c:pt>
                <c:pt idx="288">
                  <c:v>4.195691111322958</c:v>
                </c:pt>
                <c:pt idx="289">
                  <c:v>4.1987597224069759</c:v>
                </c:pt>
                <c:pt idx="290">
                  <c:v>4.20167888799915</c:v>
                </c:pt>
                <c:pt idx="291">
                  <c:v>4.2045800008927454</c:v>
                </c:pt>
                <c:pt idx="292">
                  <c:v>4.2076538896071716</c:v>
                </c:pt>
                <c:pt idx="293">
                  <c:v>4.2107049999758601</c:v>
                </c:pt>
                <c:pt idx="294">
                  <c:v>4.2136277776444331</c:v>
                </c:pt>
                <c:pt idx="295">
                  <c:v>4.2654705568565889</c:v>
                </c:pt>
                <c:pt idx="296">
                  <c:v>4.2823883343953639</c:v>
                </c:pt>
                <c:pt idx="297">
                  <c:v>4.2993563895579427</c:v>
                </c:pt>
                <c:pt idx="298">
                  <c:v>4.3144597216742087</c:v>
                </c:pt>
                <c:pt idx="299">
                  <c:v>4.4969355576904411</c:v>
                </c:pt>
                <c:pt idx="300">
                  <c:v>4.5</c:v>
                </c:pt>
                <c:pt idx="301">
                  <c:v>4.5029105568537409</c:v>
                </c:pt>
                <c:pt idx="302">
                  <c:v>4.5057311112759626</c:v>
                </c:pt>
                <c:pt idx="303">
                  <c:v>4.5087775008869357</c:v>
                </c:pt>
                <c:pt idx="304">
                  <c:v>4.5118488888256261</c:v>
                </c:pt>
                <c:pt idx="305">
                  <c:v>4.5149138904525854</c:v>
                </c:pt>
                <c:pt idx="306">
                  <c:v>4.5179788896348327</c:v>
                </c:pt>
                <c:pt idx="307">
                  <c:v>4.5210508344462079</c:v>
                </c:pt>
                <c:pt idx="308">
                  <c:v>4.5241166664054457</c:v>
                </c:pt>
                <c:pt idx="309">
                  <c:v>4.5271797241293834</c:v>
                </c:pt>
                <c:pt idx="310">
                  <c:v>4.5300558336311951</c:v>
                </c:pt>
                <c:pt idx="311">
                  <c:v>4.5331241663661794</c:v>
                </c:pt>
                <c:pt idx="312">
                  <c:v>4.5362030568066984</c:v>
                </c:pt>
                <c:pt idx="313">
                  <c:v>4.53927111119265</c:v>
                </c:pt>
                <c:pt idx="314">
                  <c:v>4.542251390463206</c:v>
                </c:pt>
                <c:pt idx="315">
                  <c:v>4.5450580560718663</c:v>
                </c:pt>
                <c:pt idx="316">
                  <c:v>4.5481297225342132</c:v>
                </c:pt>
                <c:pt idx="317">
                  <c:v>4.5511972224921919</c:v>
                </c:pt>
                <c:pt idx="318">
                  <c:v>4.5542672232259056</c:v>
                </c:pt>
                <c:pt idx="319">
                  <c:v>4.5571425001253356</c:v>
                </c:pt>
                <c:pt idx="320">
                  <c:v>4.5602033352479339</c:v>
                </c:pt>
                <c:pt idx="321">
                  <c:v>4.5634577783639489</c:v>
                </c:pt>
                <c:pt idx="322">
                  <c:v>4.5663455568719664</c:v>
                </c:pt>
                <c:pt idx="323">
                  <c:v>4.5691855560871693</c:v>
                </c:pt>
                <c:pt idx="324">
                  <c:v>4.5721177777158948</c:v>
                </c:pt>
                <c:pt idx="325">
                  <c:v>4.5751830576918966</c:v>
                </c:pt>
                <c:pt idx="326">
                  <c:v>4.5782552784075907</c:v>
                </c:pt>
                <c:pt idx="327">
                  <c:v>4.5813236113172016</c:v>
                </c:pt>
                <c:pt idx="328">
                  <c:v>4.58195944572799</c:v>
                </c:pt>
                <c:pt idx="329">
                  <c:v>4.5850277784629716</c:v>
                </c:pt>
                <c:pt idx="330">
                  <c:v>4.5880950000719167</c:v>
                </c:pt>
                <c:pt idx="331">
                  <c:v>4.5911669448832981</c:v>
                </c:pt>
                <c:pt idx="332">
                  <c:v>4.5942355559673107</c:v>
                </c:pt>
                <c:pt idx="333">
                  <c:v>4.5972994464682406</c:v>
                </c:pt>
                <c:pt idx="334">
                  <c:v>4.6003036127658561</c:v>
                </c:pt>
                <c:pt idx="335">
                  <c:v>4.6033716673264227</c:v>
                </c:pt>
                <c:pt idx="336">
                  <c:v>4.6064391672844067</c:v>
                </c:pt>
                <c:pt idx="337">
                  <c:v>4.609388611279428</c:v>
                </c:pt>
                <c:pt idx="338">
                  <c:v>4.6124530560336963</c:v>
                </c:pt>
                <c:pt idx="339">
                  <c:v>4.6154497224488296</c:v>
                </c:pt>
                <c:pt idx="340">
                  <c:v>4.6182925007888116</c:v>
                </c:pt>
                <c:pt idx="341">
                  <c:v>4.6210877785342737</c:v>
                </c:pt>
                <c:pt idx="342">
                  <c:v>4.6241500008618397</c:v>
                </c:pt>
                <c:pt idx="343">
                  <c:v>4.6271280577056944</c:v>
                </c:pt>
                <c:pt idx="344">
                  <c:v>4.6302030577207907</c:v>
                </c:pt>
                <c:pt idx="345">
                  <c:v>4.6331227775663137</c:v>
                </c:pt>
                <c:pt idx="346">
                  <c:v>4.6361855567665673</c:v>
                </c:pt>
                <c:pt idx="347">
                  <c:v>4.6392594456556298</c:v>
                </c:pt>
                <c:pt idx="348">
                  <c:v>4.6423705561319313</c:v>
                </c:pt>
                <c:pt idx="349">
                  <c:v>4.6454397240886456</c:v>
                </c:pt>
                <c:pt idx="350">
                  <c:v>4.6485036119702272</c:v>
                </c:pt>
                <c:pt idx="351">
                  <c:v>4.6514261112897648</c:v>
                </c:pt>
                <c:pt idx="352">
                  <c:v>4.654491945693735</c:v>
                </c:pt>
                <c:pt idx="353">
                  <c:v>4.6575605567777423</c:v>
                </c:pt>
                <c:pt idx="354">
                  <c:v>4.660633334366139</c:v>
                </c:pt>
                <c:pt idx="355">
                  <c:v>4.6636927775689356</c:v>
                </c:pt>
                <c:pt idx="356">
                  <c:v>4.6667255568900057</c:v>
                </c:pt>
                <c:pt idx="357">
                  <c:v>4.6698008352541356</c:v>
                </c:pt>
                <c:pt idx="358">
                  <c:v>4.7076730560511342</c:v>
                </c:pt>
                <c:pt idx="359">
                  <c:v>4.7098455576924607</c:v>
                </c:pt>
                <c:pt idx="360">
                  <c:v>4.7268080568755932</c:v>
                </c:pt>
                <c:pt idx="361">
                  <c:v>4.7436772225191808</c:v>
                </c:pt>
                <c:pt idx="362">
                  <c:v>4.7606408352730796</c:v>
                </c:pt>
                <c:pt idx="363">
                  <c:v>4.7775952777010344</c:v>
                </c:pt>
                <c:pt idx="364">
                  <c:v>4.7944455576944094</c:v>
                </c:pt>
                <c:pt idx="365">
                  <c:v>4.8111947232973762</c:v>
                </c:pt>
                <c:pt idx="366">
                  <c:v>4.8279613896156661</c:v>
                </c:pt>
                <c:pt idx="367">
                  <c:v>5</c:v>
                </c:pt>
                <c:pt idx="368">
                  <c:v>6</c:v>
                </c:pt>
                <c:pt idx="369">
                  <c:v>7</c:v>
                </c:pt>
              </c:numCache>
            </c:numRef>
          </c:xVal>
          <c:yVal>
            <c:numRef>
              <c:f>'temperature cycles'!$F$17:$F$386</c:f>
              <c:numCache>
                <c:formatCode>0.0</c:formatCode>
                <c:ptCount val="370"/>
                <c:pt idx="0">
                  <c:v>-14</c:v>
                </c:pt>
                <c:pt idx="1">
                  <c:v>-11.9</c:v>
                </c:pt>
                <c:pt idx="2">
                  <c:v>-10.5</c:v>
                </c:pt>
                <c:pt idx="3">
                  <c:v>-9.1</c:v>
                </c:pt>
                <c:pt idx="4">
                  <c:v>-8</c:v>
                </c:pt>
                <c:pt idx="5">
                  <c:v>-7.1</c:v>
                </c:pt>
                <c:pt idx="6">
                  <c:v>-6.2</c:v>
                </c:pt>
                <c:pt idx="7">
                  <c:v>-5.6</c:v>
                </c:pt>
                <c:pt idx="8">
                  <c:v>-5</c:v>
                </c:pt>
                <c:pt idx="9">
                  <c:v>-4.7</c:v>
                </c:pt>
                <c:pt idx="10">
                  <c:v>-4.0999999999999996</c:v>
                </c:pt>
                <c:pt idx="11">
                  <c:v>-3.8</c:v>
                </c:pt>
                <c:pt idx="12">
                  <c:v>-3.4</c:v>
                </c:pt>
                <c:pt idx="13">
                  <c:v>-3.2</c:v>
                </c:pt>
                <c:pt idx="14">
                  <c:v>-2.9</c:v>
                </c:pt>
                <c:pt idx="15">
                  <c:v>-2.7</c:v>
                </c:pt>
                <c:pt idx="16">
                  <c:v>-2.4</c:v>
                </c:pt>
                <c:pt idx="17">
                  <c:v>-2.2000000000000002</c:v>
                </c:pt>
                <c:pt idx="18">
                  <c:v>-2.1</c:v>
                </c:pt>
                <c:pt idx="19">
                  <c:v>-2</c:v>
                </c:pt>
                <c:pt idx="20">
                  <c:v>-1.7</c:v>
                </c:pt>
                <c:pt idx="21">
                  <c:v>-1.6</c:v>
                </c:pt>
                <c:pt idx="22">
                  <c:v>-1.4</c:v>
                </c:pt>
                <c:pt idx="23">
                  <c:v>-1.3</c:v>
                </c:pt>
                <c:pt idx="24">
                  <c:v>-1.1000000000000001</c:v>
                </c:pt>
                <c:pt idx="25">
                  <c:v>-1</c:v>
                </c:pt>
                <c:pt idx="26">
                  <c:v>-0.9</c:v>
                </c:pt>
                <c:pt idx="27">
                  <c:v>-0.7</c:v>
                </c:pt>
                <c:pt idx="28">
                  <c:v>-0.7</c:v>
                </c:pt>
                <c:pt idx="29">
                  <c:v>-0.6</c:v>
                </c:pt>
                <c:pt idx="30">
                  <c:v>-0.5</c:v>
                </c:pt>
                <c:pt idx="31">
                  <c:v>-0.1</c:v>
                </c:pt>
                <c:pt idx="32">
                  <c:v>-0.1</c:v>
                </c:pt>
                <c:pt idx="33">
                  <c:v>0</c:v>
                </c:pt>
                <c:pt idx="34">
                  <c:v>0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0.2</c:v>
                </c:pt>
                <c:pt idx="39">
                  <c:v>0.2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0.4</c:v>
                </c:pt>
                <c:pt idx="44">
                  <c:v>0.4</c:v>
                </c:pt>
                <c:pt idx="45">
                  <c:v>0.4</c:v>
                </c:pt>
                <c:pt idx="46">
                  <c:v>0.4</c:v>
                </c:pt>
                <c:pt idx="47">
                  <c:v>0.4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0.6</c:v>
                </c:pt>
                <c:pt idx="56">
                  <c:v>0.6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0.5</c:v>
                </c:pt>
                <c:pt idx="63">
                  <c:v>0.5</c:v>
                </c:pt>
                <c:pt idx="64">
                  <c:v>0.7</c:v>
                </c:pt>
                <c:pt idx="65">
                  <c:v>0.8</c:v>
                </c:pt>
                <c:pt idx="66">
                  <c:v>0.9</c:v>
                </c:pt>
                <c:pt idx="67">
                  <c:v>0.9</c:v>
                </c:pt>
                <c:pt idx="68">
                  <c:v>1</c:v>
                </c:pt>
                <c:pt idx="69">
                  <c:v>1.1000000000000001</c:v>
                </c:pt>
                <c:pt idx="70">
                  <c:v>1.1000000000000001</c:v>
                </c:pt>
                <c:pt idx="71">
                  <c:v>1.2</c:v>
                </c:pt>
                <c:pt idx="72">
                  <c:v>1.2</c:v>
                </c:pt>
                <c:pt idx="73">
                  <c:v>1.3</c:v>
                </c:pt>
                <c:pt idx="74">
                  <c:v>1.3</c:v>
                </c:pt>
                <c:pt idx="75">
                  <c:v>1.4</c:v>
                </c:pt>
                <c:pt idx="76">
                  <c:v>1.4</c:v>
                </c:pt>
                <c:pt idx="77">
                  <c:v>1.4</c:v>
                </c:pt>
                <c:pt idx="78">
                  <c:v>1.5</c:v>
                </c:pt>
                <c:pt idx="79">
                  <c:v>1.5</c:v>
                </c:pt>
                <c:pt idx="80">
                  <c:v>1.5</c:v>
                </c:pt>
                <c:pt idx="81">
                  <c:v>1.5</c:v>
                </c:pt>
                <c:pt idx="82">
                  <c:v>1.5</c:v>
                </c:pt>
                <c:pt idx="83">
                  <c:v>1.6</c:v>
                </c:pt>
                <c:pt idx="84">
                  <c:v>1.6</c:v>
                </c:pt>
                <c:pt idx="85">
                  <c:v>1.6</c:v>
                </c:pt>
                <c:pt idx="86">
                  <c:v>1.7</c:v>
                </c:pt>
                <c:pt idx="87">
                  <c:v>1.7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1.8</c:v>
                </c:pt>
                <c:pt idx="93">
                  <c:v>1.9</c:v>
                </c:pt>
                <c:pt idx="94">
                  <c:v>1.9</c:v>
                </c:pt>
                <c:pt idx="95">
                  <c:v>1.7</c:v>
                </c:pt>
                <c:pt idx="96">
                  <c:v>1.3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0.5</c:v>
                </c:pt>
                <c:pt idx="101">
                  <c:v>0.4</c:v>
                </c:pt>
                <c:pt idx="102">
                  <c:v>0.3</c:v>
                </c:pt>
                <c:pt idx="103">
                  <c:v>0.1</c:v>
                </c:pt>
                <c:pt idx="104">
                  <c:v>0</c:v>
                </c:pt>
                <c:pt idx="105">
                  <c:v>0</c:v>
                </c:pt>
                <c:pt idx="106">
                  <c:v>-0.2</c:v>
                </c:pt>
                <c:pt idx="107">
                  <c:v>-0.2</c:v>
                </c:pt>
                <c:pt idx="108">
                  <c:v>-0.3</c:v>
                </c:pt>
                <c:pt idx="109">
                  <c:v>-0.4</c:v>
                </c:pt>
                <c:pt idx="110">
                  <c:v>-0.5</c:v>
                </c:pt>
                <c:pt idx="111">
                  <c:v>-0.5</c:v>
                </c:pt>
                <c:pt idx="112">
                  <c:v>-0.6</c:v>
                </c:pt>
                <c:pt idx="113">
                  <c:v>-0.7</c:v>
                </c:pt>
                <c:pt idx="114">
                  <c:v>-0.7</c:v>
                </c:pt>
                <c:pt idx="115">
                  <c:v>-0.8</c:v>
                </c:pt>
                <c:pt idx="116">
                  <c:v>-0.8</c:v>
                </c:pt>
                <c:pt idx="117">
                  <c:v>-0.9</c:v>
                </c:pt>
                <c:pt idx="118">
                  <c:v>-0.9</c:v>
                </c:pt>
                <c:pt idx="119">
                  <c:v>-0.9</c:v>
                </c:pt>
                <c:pt idx="120">
                  <c:v>-1</c:v>
                </c:pt>
                <c:pt idx="121">
                  <c:v>-1</c:v>
                </c:pt>
                <c:pt idx="122">
                  <c:v>-1.1000000000000001</c:v>
                </c:pt>
                <c:pt idx="123">
                  <c:v>-1.1000000000000001</c:v>
                </c:pt>
                <c:pt idx="124">
                  <c:v>-1.1000000000000001</c:v>
                </c:pt>
                <c:pt idx="125">
                  <c:v>-1.1000000000000001</c:v>
                </c:pt>
                <c:pt idx="126">
                  <c:v>-1.2</c:v>
                </c:pt>
                <c:pt idx="127">
                  <c:v>-1.2</c:v>
                </c:pt>
                <c:pt idx="128">
                  <c:v>-1.2</c:v>
                </c:pt>
                <c:pt idx="129">
                  <c:v>-1.2</c:v>
                </c:pt>
                <c:pt idx="130">
                  <c:v>-1.3</c:v>
                </c:pt>
                <c:pt idx="131">
                  <c:v>-1.3</c:v>
                </c:pt>
                <c:pt idx="132">
                  <c:v>-1.3</c:v>
                </c:pt>
                <c:pt idx="133">
                  <c:v>-1.3</c:v>
                </c:pt>
                <c:pt idx="134">
                  <c:v>-1.3</c:v>
                </c:pt>
                <c:pt idx="135">
                  <c:v>-1.3</c:v>
                </c:pt>
                <c:pt idx="136">
                  <c:v>-1.4</c:v>
                </c:pt>
                <c:pt idx="137">
                  <c:v>-1.4</c:v>
                </c:pt>
                <c:pt idx="138">
                  <c:v>-1.4</c:v>
                </c:pt>
                <c:pt idx="139">
                  <c:v>-1.4</c:v>
                </c:pt>
                <c:pt idx="140">
                  <c:v>-1.4</c:v>
                </c:pt>
                <c:pt idx="141">
                  <c:v>-1.4</c:v>
                </c:pt>
                <c:pt idx="142">
                  <c:v>-1.4</c:v>
                </c:pt>
                <c:pt idx="143">
                  <c:v>-1.4</c:v>
                </c:pt>
                <c:pt idx="144">
                  <c:v>-1.5</c:v>
                </c:pt>
                <c:pt idx="145">
                  <c:v>-1.5</c:v>
                </c:pt>
                <c:pt idx="146">
                  <c:v>-1.5</c:v>
                </c:pt>
                <c:pt idx="147">
                  <c:v>-1.5</c:v>
                </c:pt>
                <c:pt idx="148">
                  <c:v>-1.5</c:v>
                </c:pt>
                <c:pt idx="149">
                  <c:v>-1.5</c:v>
                </c:pt>
                <c:pt idx="150">
                  <c:v>-1.5</c:v>
                </c:pt>
                <c:pt idx="151">
                  <c:v>-1.5</c:v>
                </c:pt>
                <c:pt idx="152">
                  <c:v>-1.5</c:v>
                </c:pt>
                <c:pt idx="153">
                  <c:v>-1.5</c:v>
                </c:pt>
                <c:pt idx="154">
                  <c:v>-1.5</c:v>
                </c:pt>
                <c:pt idx="155">
                  <c:v>-1.5</c:v>
                </c:pt>
                <c:pt idx="156">
                  <c:v>-1.5</c:v>
                </c:pt>
                <c:pt idx="157">
                  <c:v>-1.5</c:v>
                </c:pt>
                <c:pt idx="158">
                  <c:v>-1.6</c:v>
                </c:pt>
                <c:pt idx="159">
                  <c:v>-1.6</c:v>
                </c:pt>
                <c:pt idx="160">
                  <c:v>-1.6</c:v>
                </c:pt>
                <c:pt idx="161">
                  <c:v>-1.6</c:v>
                </c:pt>
                <c:pt idx="162">
                  <c:v>-1.6</c:v>
                </c:pt>
                <c:pt idx="163">
                  <c:v>-1.6</c:v>
                </c:pt>
                <c:pt idx="164">
                  <c:v>-1.6</c:v>
                </c:pt>
                <c:pt idx="165">
                  <c:v>-1.6</c:v>
                </c:pt>
                <c:pt idx="166">
                  <c:v>-1.6</c:v>
                </c:pt>
                <c:pt idx="167">
                  <c:v>-1.6</c:v>
                </c:pt>
                <c:pt idx="168">
                  <c:v>-1.6</c:v>
                </c:pt>
                <c:pt idx="169">
                  <c:v>-1.6</c:v>
                </c:pt>
                <c:pt idx="170">
                  <c:v>-1.6</c:v>
                </c:pt>
                <c:pt idx="171">
                  <c:v>-1.6</c:v>
                </c:pt>
                <c:pt idx="172">
                  <c:v>-1.6</c:v>
                </c:pt>
                <c:pt idx="173">
                  <c:v>-1.6</c:v>
                </c:pt>
                <c:pt idx="174">
                  <c:v>-1.6</c:v>
                </c:pt>
                <c:pt idx="175">
                  <c:v>-1.6</c:v>
                </c:pt>
                <c:pt idx="176">
                  <c:v>-1.6</c:v>
                </c:pt>
                <c:pt idx="177">
                  <c:v>-1.6</c:v>
                </c:pt>
                <c:pt idx="178">
                  <c:v>-1.6</c:v>
                </c:pt>
                <c:pt idx="179">
                  <c:v>-1.6</c:v>
                </c:pt>
                <c:pt idx="180">
                  <c:v>-1.6</c:v>
                </c:pt>
                <c:pt idx="181">
                  <c:v>-1.6</c:v>
                </c:pt>
                <c:pt idx="182">
                  <c:v>-1.6</c:v>
                </c:pt>
                <c:pt idx="183">
                  <c:v>-1.6</c:v>
                </c:pt>
                <c:pt idx="184">
                  <c:v>-1.6</c:v>
                </c:pt>
                <c:pt idx="185">
                  <c:v>-1.6</c:v>
                </c:pt>
                <c:pt idx="186">
                  <c:v>-1.6</c:v>
                </c:pt>
                <c:pt idx="187">
                  <c:v>-1.6</c:v>
                </c:pt>
                <c:pt idx="188">
                  <c:v>-1.3</c:v>
                </c:pt>
                <c:pt idx="189">
                  <c:v>-1</c:v>
                </c:pt>
                <c:pt idx="190">
                  <c:v>-0.7</c:v>
                </c:pt>
                <c:pt idx="191">
                  <c:v>-0.5</c:v>
                </c:pt>
                <c:pt idx="192">
                  <c:v>-0.4</c:v>
                </c:pt>
                <c:pt idx="193">
                  <c:v>-0.1</c:v>
                </c:pt>
                <c:pt idx="194">
                  <c:v>0</c:v>
                </c:pt>
                <c:pt idx="195">
                  <c:v>0.1</c:v>
                </c:pt>
                <c:pt idx="196">
                  <c:v>0.3</c:v>
                </c:pt>
                <c:pt idx="197">
                  <c:v>0.4</c:v>
                </c:pt>
                <c:pt idx="198">
                  <c:v>0.5</c:v>
                </c:pt>
                <c:pt idx="199">
                  <c:v>0.5</c:v>
                </c:pt>
                <c:pt idx="200">
                  <c:v>0.7</c:v>
                </c:pt>
                <c:pt idx="201">
                  <c:v>0.8</c:v>
                </c:pt>
                <c:pt idx="202">
                  <c:v>0.9</c:v>
                </c:pt>
                <c:pt idx="203">
                  <c:v>0.9</c:v>
                </c:pt>
                <c:pt idx="204">
                  <c:v>1</c:v>
                </c:pt>
                <c:pt idx="205">
                  <c:v>1</c:v>
                </c:pt>
                <c:pt idx="206">
                  <c:v>1.1000000000000001</c:v>
                </c:pt>
                <c:pt idx="207">
                  <c:v>1.1000000000000001</c:v>
                </c:pt>
                <c:pt idx="208">
                  <c:v>1.2</c:v>
                </c:pt>
                <c:pt idx="209">
                  <c:v>1.2</c:v>
                </c:pt>
                <c:pt idx="210">
                  <c:v>1.2</c:v>
                </c:pt>
                <c:pt idx="211">
                  <c:v>1.3</c:v>
                </c:pt>
                <c:pt idx="212">
                  <c:v>1.3</c:v>
                </c:pt>
                <c:pt idx="213">
                  <c:v>1.4</c:v>
                </c:pt>
                <c:pt idx="214">
                  <c:v>1.4</c:v>
                </c:pt>
                <c:pt idx="215">
                  <c:v>1.5</c:v>
                </c:pt>
                <c:pt idx="216">
                  <c:v>1.5</c:v>
                </c:pt>
                <c:pt idx="217">
                  <c:v>1.5</c:v>
                </c:pt>
                <c:pt idx="218">
                  <c:v>1.6</c:v>
                </c:pt>
                <c:pt idx="219">
                  <c:v>1.6</c:v>
                </c:pt>
                <c:pt idx="220">
                  <c:v>1.6</c:v>
                </c:pt>
                <c:pt idx="221">
                  <c:v>1.6</c:v>
                </c:pt>
                <c:pt idx="222">
                  <c:v>1.6</c:v>
                </c:pt>
                <c:pt idx="223">
                  <c:v>1.6</c:v>
                </c:pt>
                <c:pt idx="224">
                  <c:v>1.7</c:v>
                </c:pt>
                <c:pt idx="225">
                  <c:v>1.7</c:v>
                </c:pt>
                <c:pt idx="226">
                  <c:v>1.7</c:v>
                </c:pt>
                <c:pt idx="227">
                  <c:v>1.7</c:v>
                </c:pt>
                <c:pt idx="228">
                  <c:v>1.8</c:v>
                </c:pt>
                <c:pt idx="229">
                  <c:v>1.9</c:v>
                </c:pt>
                <c:pt idx="230">
                  <c:v>1.9</c:v>
                </c:pt>
                <c:pt idx="231">
                  <c:v>1.9</c:v>
                </c:pt>
                <c:pt idx="232">
                  <c:v>1.9</c:v>
                </c:pt>
                <c:pt idx="233">
                  <c:v>1.9</c:v>
                </c:pt>
                <c:pt idx="234">
                  <c:v>1.9</c:v>
                </c:pt>
                <c:pt idx="235">
                  <c:v>1.9</c:v>
                </c:pt>
                <c:pt idx="236">
                  <c:v>1.5</c:v>
                </c:pt>
                <c:pt idx="237">
                  <c:v>1.1000000000000001</c:v>
                </c:pt>
                <c:pt idx="238">
                  <c:v>0.9</c:v>
                </c:pt>
                <c:pt idx="239">
                  <c:v>0.6</c:v>
                </c:pt>
                <c:pt idx="240">
                  <c:v>0.5</c:v>
                </c:pt>
                <c:pt idx="241">
                  <c:v>0.3</c:v>
                </c:pt>
                <c:pt idx="242">
                  <c:v>0.2</c:v>
                </c:pt>
                <c:pt idx="243">
                  <c:v>0.1</c:v>
                </c:pt>
                <c:pt idx="244">
                  <c:v>0</c:v>
                </c:pt>
                <c:pt idx="245">
                  <c:v>-0.2</c:v>
                </c:pt>
                <c:pt idx="246">
                  <c:v>-0.3</c:v>
                </c:pt>
                <c:pt idx="247">
                  <c:v>-0.4</c:v>
                </c:pt>
                <c:pt idx="248">
                  <c:v>-0.4</c:v>
                </c:pt>
                <c:pt idx="249">
                  <c:v>-0.5</c:v>
                </c:pt>
                <c:pt idx="250">
                  <c:v>-0.6</c:v>
                </c:pt>
                <c:pt idx="251">
                  <c:v>-0.6</c:v>
                </c:pt>
                <c:pt idx="252">
                  <c:v>-0.7</c:v>
                </c:pt>
                <c:pt idx="253">
                  <c:v>-0.8</c:v>
                </c:pt>
                <c:pt idx="254">
                  <c:v>-0.8</c:v>
                </c:pt>
                <c:pt idx="255">
                  <c:v>-0.9</c:v>
                </c:pt>
                <c:pt idx="256">
                  <c:v>-0.9</c:v>
                </c:pt>
                <c:pt idx="257">
                  <c:v>-1</c:v>
                </c:pt>
                <c:pt idx="258">
                  <c:v>-1</c:v>
                </c:pt>
                <c:pt idx="259">
                  <c:v>-1.1000000000000001</c:v>
                </c:pt>
                <c:pt idx="260">
                  <c:v>-1.1000000000000001</c:v>
                </c:pt>
                <c:pt idx="261">
                  <c:v>-1.1000000000000001</c:v>
                </c:pt>
                <c:pt idx="262">
                  <c:v>-1.2</c:v>
                </c:pt>
                <c:pt idx="263">
                  <c:v>-1.2</c:v>
                </c:pt>
                <c:pt idx="264">
                  <c:v>-1.2</c:v>
                </c:pt>
                <c:pt idx="265">
                  <c:v>-1.5</c:v>
                </c:pt>
                <c:pt idx="266">
                  <c:v>-1.5</c:v>
                </c:pt>
                <c:pt idx="267">
                  <c:v>-1.5</c:v>
                </c:pt>
                <c:pt idx="268">
                  <c:v>-1.5</c:v>
                </c:pt>
                <c:pt idx="269">
                  <c:v>-1.5</c:v>
                </c:pt>
                <c:pt idx="270">
                  <c:v>-1.6</c:v>
                </c:pt>
                <c:pt idx="271">
                  <c:v>-1.6</c:v>
                </c:pt>
                <c:pt idx="272">
                  <c:v>-1.6</c:v>
                </c:pt>
                <c:pt idx="273">
                  <c:v>-1.6</c:v>
                </c:pt>
                <c:pt idx="274">
                  <c:v>-1.6</c:v>
                </c:pt>
                <c:pt idx="275">
                  <c:v>-1.6</c:v>
                </c:pt>
                <c:pt idx="276">
                  <c:v>-1.6</c:v>
                </c:pt>
                <c:pt idx="277">
                  <c:v>-1.6</c:v>
                </c:pt>
                <c:pt idx="278">
                  <c:v>-1.7</c:v>
                </c:pt>
                <c:pt idx="279">
                  <c:v>-1.7</c:v>
                </c:pt>
                <c:pt idx="280">
                  <c:v>-1.7</c:v>
                </c:pt>
                <c:pt idx="281">
                  <c:v>-1.7</c:v>
                </c:pt>
                <c:pt idx="282">
                  <c:v>-1.7</c:v>
                </c:pt>
                <c:pt idx="283">
                  <c:v>-1.7</c:v>
                </c:pt>
                <c:pt idx="284">
                  <c:v>-1.7</c:v>
                </c:pt>
                <c:pt idx="285">
                  <c:v>-1.7</c:v>
                </c:pt>
                <c:pt idx="286">
                  <c:v>-1.7</c:v>
                </c:pt>
                <c:pt idx="287">
                  <c:v>-1.7</c:v>
                </c:pt>
                <c:pt idx="288">
                  <c:v>-1.7</c:v>
                </c:pt>
                <c:pt idx="289">
                  <c:v>-1.7</c:v>
                </c:pt>
                <c:pt idx="290">
                  <c:v>-1.7</c:v>
                </c:pt>
                <c:pt idx="291">
                  <c:v>-1.7</c:v>
                </c:pt>
                <c:pt idx="292">
                  <c:v>-1.7</c:v>
                </c:pt>
                <c:pt idx="293">
                  <c:v>-1.7</c:v>
                </c:pt>
                <c:pt idx="294">
                  <c:v>-1.7</c:v>
                </c:pt>
                <c:pt idx="295">
                  <c:v>-1.7</c:v>
                </c:pt>
                <c:pt idx="296">
                  <c:v>-1.7</c:v>
                </c:pt>
                <c:pt idx="297">
                  <c:v>-1.7</c:v>
                </c:pt>
                <c:pt idx="298">
                  <c:v>-1.7</c:v>
                </c:pt>
                <c:pt idx="299">
                  <c:v>-1.7</c:v>
                </c:pt>
                <c:pt idx="300">
                  <c:v>-1.4</c:v>
                </c:pt>
                <c:pt idx="301">
                  <c:v>-1.2</c:v>
                </c:pt>
                <c:pt idx="302">
                  <c:v>-1</c:v>
                </c:pt>
                <c:pt idx="303">
                  <c:v>-0.9</c:v>
                </c:pt>
                <c:pt idx="304">
                  <c:v>-0.8</c:v>
                </c:pt>
                <c:pt idx="305">
                  <c:v>-0.6</c:v>
                </c:pt>
                <c:pt idx="306">
                  <c:v>-0.6</c:v>
                </c:pt>
                <c:pt idx="307">
                  <c:v>-0.5</c:v>
                </c:pt>
                <c:pt idx="308">
                  <c:v>-0.4</c:v>
                </c:pt>
                <c:pt idx="309">
                  <c:v>-0.4</c:v>
                </c:pt>
                <c:pt idx="310">
                  <c:v>-0.3</c:v>
                </c:pt>
                <c:pt idx="311">
                  <c:v>-0.2</c:v>
                </c:pt>
                <c:pt idx="312">
                  <c:v>-0.2</c:v>
                </c:pt>
                <c:pt idx="313">
                  <c:v>-0.2</c:v>
                </c:pt>
                <c:pt idx="314">
                  <c:v>-0.1</c:v>
                </c:pt>
                <c:pt idx="315">
                  <c:v>-0.1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0.1</c:v>
                </c:pt>
                <c:pt idx="321">
                  <c:v>0.1</c:v>
                </c:pt>
                <c:pt idx="322">
                  <c:v>0.1</c:v>
                </c:pt>
                <c:pt idx="323">
                  <c:v>0.2</c:v>
                </c:pt>
                <c:pt idx="324">
                  <c:v>0.2</c:v>
                </c:pt>
                <c:pt idx="325">
                  <c:v>0.2</c:v>
                </c:pt>
                <c:pt idx="326">
                  <c:v>0.2</c:v>
                </c:pt>
                <c:pt idx="327">
                  <c:v>0.2</c:v>
                </c:pt>
                <c:pt idx="328">
                  <c:v>0.2</c:v>
                </c:pt>
                <c:pt idx="329">
                  <c:v>0.2</c:v>
                </c:pt>
                <c:pt idx="330">
                  <c:v>0.3</c:v>
                </c:pt>
                <c:pt idx="331">
                  <c:v>0.3</c:v>
                </c:pt>
                <c:pt idx="332">
                  <c:v>0.3</c:v>
                </c:pt>
                <c:pt idx="333">
                  <c:v>0.3</c:v>
                </c:pt>
                <c:pt idx="334">
                  <c:v>0.3</c:v>
                </c:pt>
                <c:pt idx="335">
                  <c:v>0.3</c:v>
                </c:pt>
                <c:pt idx="336">
                  <c:v>0.4</c:v>
                </c:pt>
                <c:pt idx="337">
                  <c:v>0.4</c:v>
                </c:pt>
                <c:pt idx="338">
                  <c:v>0.4</c:v>
                </c:pt>
                <c:pt idx="339">
                  <c:v>0.4</c:v>
                </c:pt>
                <c:pt idx="340">
                  <c:v>0.4</c:v>
                </c:pt>
                <c:pt idx="341">
                  <c:v>0.4</c:v>
                </c:pt>
                <c:pt idx="342">
                  <c:v>0.4</c:v>
                </c:pt>
                <c:pt idx="343">
                  <c:v>0.4</c:v>
                </c:pt>
                <c:pt idx="344">
                  <c:v>0.4</c:v>
                </c:pt>
                <c:pt idx="345">
                  <c:v>0.4</c:v>
                </c:pt>
                <c:pt idx="346">
                  <c:v>0.4</c:v>
                </c:pt>
                <c:pt idx="347">
                  <c:v>0.4</c:v>
                </c:pt>
                <c:pt idx="348">
                  <c:v>0.4</c:v>
                </c:pt>
                <c:pt idx="349">
                  <c:v>0.4</c:v>
                </c:pt>
                <c:pt idx="350">
                  <c:v>0.4</c:v>
                </c:pt>
                <c:pt idx="351">
                  <c:v>0.4</c:v>
                </c:pt>
                <c:pt idx="352">
                  <c:v>0.5</c:v>
                </c:pt>
                <c:pt idx="353">
                  <c:v>0.5</c:v>
                </c:pt>
                <c:pt idx="354">
                  <c:v>0.5</c:v>
                </c:pt>
                <c:pt idx="355">
                  <c:v>0.5</c:v>
                </c:pt>
                <c:pt idx="356">
                  <c:v>0.5</c:v>
                </c:pt>
                <c:pt idx="357">
                  <c:v>0.5</c:v>
                </c:pt>
                <c:pt idx="358">
                  <c:v>0.5</c:v>
                </c:pt>
                <c:pt idx="359">
                  <c:v>0.5</c:v>
                </c:pt>
                <c:pt idx="360">
                  <c:v>0.5</c:v>
                </c:pt>
                <c:pt idx="361">
                  <c:v>0.6</c:v>
                </c:pt>
                <c:pt idx="362">
                  <c:v>0.6</c:v>
                </c:pt>
                <c:pt idx="363">
                  <c:v>0.6</c:v>
                </c:pt>
                <c:pt idx="364">
                  <c:v>0.6</c:v>
                </c:pt>
                <c:pt idx="365">
                  <c:v>0.6</c:v>
                </c:pt>
                <c:pt idx="366">
                  <c:v>0.6</c:v>
                </c:pt>
                <c:pt idx="367">
                  <c:v>0.6</c:v>
                </c:pt>
                <c:pt idx="368">
                  <c:v>0.6</c:v>
                </c:pt>
                <c:pt idx="369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EA-6343-9654-FBF62FCF6B6B}"/>
            </c:ext>
          </c:extLst>
        </c:ser>
        <c:ser>
          <c:idx val="1"/>
          <c:order val="1"/>
          <c:tx>
            <c:v>Peltier temperature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  <c:marker>
            <c:symbol val="none"/>
          </c:marker>
          <c:xVal>
            <c:numRef>
              <c:f>'temperature cycles'!$J$14:$J$386</c:f>
              <c:numCache>
                <c:formatCode>0.000</c:formatCode>
                <c:ptCount val="373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0.25</c:v>
                </c:pt>
                <c:pt idx="4">
                  <c:v>0.26340361119946498</c:v>
                </c:pt>
                <c:pt idx="5">
                  <c:v>0.26633027667412501</c:v>
                </c:pt>
                <c:pt idx="6">
                  <c:v>0.26913527672877502</c:v>
                </c:pt>
                <c:pt idx="7">
                  <c:v>0.27200138801708801</c:v>
                </c:pt>
                <c:pt idx="8">
                  <c:v>0.27507111040176802</c:v>
                </c:pt>
                <c:pt idx="9">
                  <c:v>0.27803416713140899</c:v>
                </c:pt>
                <c:pt idx="10">
                  <c:v>0.28109777683857801</c:v>
                </c:pt>
                <c:pt idx="11">
                  <c:v>0.28416666627163101</c:v>
                </c:pt>
                <c:pt idx="12">
                  <c:v>0.28719583351630701</c:v>
                </c:pt>
                <c:pt idx="13">
                  <c:v>0.29018472152529301</c:v>
                </c:pt>
                <c:pt idx="14">
                  <c:v>0.293184443144128</c:v>
                </c:pt>
                <c:pt idx="15">
                  <c:v>0.29611472069518602</c:v>
                </c:pt>
                <c:pt idx="16">
                  <c:v>0.29909277753904501</c:v>
                </c:pt>
                <c:pt idx="17">
                  <c:v>0.30215944472001899</c:v>
                </c:pt>
                <c:pt idx="18">
                  <c:v>0.30503722239518499</c:v>
                </c:pt>
                <c:pt idx="19">
                  <c:v>0.308111943886615</c:v>
                </c:pt>
                <c:pt idx="20">
                  <c:v>0.31113888870459</c:v>
                </c:pt>
                <c:pt idx="21">
                  <c:v>0.31395666627213398</c:v>
                </c:pt>
                <c:pt idx="22">
                  <c:v>0.317024720832705</c:v>
                </c:pt>
                <c:pt idx="23">
                  <c:v>0.32008694316027703</c:v>
                </c:pt>
                <c:pt idx="24">
                  <c:v>0.323022776690777</c:v>
                </c:pt>
                <c:pt idx="25">
                  <c:v>0.32602416630834302</c:v>
                </c:pt>
                <c:pt idx="26">
                  <c:v>0.32908694323850801</c:v>
                </c:pt>
                <c:pt idx="27">
                  <c:v>0.33215444319648701</c:v>
                </c:pt>
                <c:pt idx="28">
                  <c:v>0.33521444309735698</c:v>
                </c:pt>
                <c:pt idx="29">
                  <c:v>0.33827860950259497</c:v>
                </c:pt>
                <c:pt idx="30">
                  <c:v>0.34134416555753</c:v>
                </c:pt>
                <c:pt idx="31">
                  <c:v>0.34414222242776299</c:v>
                </c:pt>
                <c:pt idx="32">
                  <c:v>0.34721805521985499</c:v>
                </c:pt>
                <c:pt idx="33">
                  <c:v>0.35016166715649899</c:v>
                </c:pt>
                <c:pt idx="34">
                  <c:v>0.36707805522018999</c:v>
                </c:pt>
                <c:pt idx="35">
                  <c:v>0.37009444477735098</c:v>
                </c:pt>
                <c:pt idx="36">
                  <c:v>0.373171388695482</c:v>
                </c:pt>
                <c:pt idx="37">
                  <c:v>0.37624305515782902</c:v>
                </c:pt>
                <c:pt idx="38">
                  <c:v>0.37939833267591899</c:v>
                </c:pt>
                <c:pt idx="39">
                  <c:v>0.38235861028078899</c:v>
                </c:pt>
                <c:pt idx="40">
                  <c:v>0.38527166564017501</c:v>
                </c:pt>
                <c:pt idx="41">
                  <c:v>0.38814555516000798</c:v>
                </c:pt>
                <c:pt idx="42">
                  <c:v>0.39095916639780598</c:v>
                </c:pt>
                <c:pt idx="43">
                  <c:v>0.39403499918989798</c:v>
                </c:pt>
                <c:pt idx="44">
                  <c:v>0.39709916559513703</c:v>
                </c:pt>
                <c:pt idx="45">
                  <c:v>0.40016499999910599</c:v>
                </c:pt>
                <c:pt idx="46">
                  <c:v>0.403142778319307</c:v>
                </c:pt>
                <c:pt idx="47">
                  <c:v>0.40598083363147502</c:v>
                </c:pt>
                <c:pt idx="48">
                  <c:v>0.40888666710816302</c:v>
                </c:pt>
                <c:pt idx="49">
                  <c:v>0.41195944469654899</c:v>
                </c:pt>
                <c:pt idx="50">
                  <c:v>0.41489972081035398</c:v>
                </c:pt>
                <c:pt idx="51">
                  <c:v>0.41794222244061502</c:v>
                </c:pt>
                <c:pt idx="52">
                  <c:v>0.42092166631482503</c:v>
                </c:pt>
                <c:pt idx="53">
                  <c:v>0.42399305442813801</c:v>
                </c:pt>
                <c:pt idx="54">
                  <c:v>0.42706583201652398</c:v>
                </c:pt>
                <c:pt idx="55">
                  <c:v>0.42998000077204801</c:v>
                </c:pt>
                <c:pt idx="56">
                  <c:v>0.43289388873381501</c:v>
                </c:pt>
                <c:pt idx="57">
                  <c:v>0.43586249917279901</c:v>
                </c:pt>
                <c:pt idx="58">
                  <c:v>0.43885666708229099</c:v>
                </c:pt>
                <c:pt idx="59">
                  <c:v>0.44191833271179298</c:v>
                </c:pt>
                <c:pt idx="60">
                  <c:v>0.44498944474617003</c:v>
                </c:pt>
                <c:pt idx="61">
                  <c:v>0.44781194307142902</c:v>
                </c:pt>
                <c:pt idx="62">
                  <c:v>0.45086110953707198</c:v>
                </c:pt>
                <c:pt idx="63">
                  <c:v>0.45393499842612101</c:v>
                </c:pt>
                <c:pt idx="64">
                  <c:v>0.46</c:v>
                </c:pt>
                <c:pt idx="65">
                  <c:v>0.48</c:v>
                </c:pt>
                <c:pt idx="66">
                  <c:v>0.49</c:v>
                </c:pt>
                <c:pt idx="67">
                  <c:v>0.5</c:v>
                </c:pt>
                <c:pt idx="68">
                  <c:v>0.5</c:v>
                </c:pt>
                <c:pt idx="69">
                  <c:v>0.50286666554166004</c:v>
                </c:pt>
                <c:pt idx="70">
                  <c:v>0.505688609438948</c:v>
                </c:pt>
                <c:pt idx="71">
                  <c:v>0.50873722147662204</c:v>
                </c:pt>
                <c:pt idx="72">
                  <c:v>0.51180916628800299</c:v>
                </c:pt>
                <c:pt idx="73">
                  <c:v>0.51464499917346995</c:v>
                </c:pt>
                <c:pt idx="74">
                  <c:v>0.51772583107231196</c:v>
                </c:pt>
                <c:pt idx="75">
                  <c:v>0.52079360955394804</c:v>
                </c:pt>
                <c:pt idx="76">
                  <c:v>0.52387166477274105</c:v>
                </c:pt>
                <c:pt idx="77">
                  <c:v>0.52693222154630304</c:v>
                </c:pt>
                <c:pt idx="78">
                  <c:v>0.52980444306740504</c:v>
                </c:pt>
                <c:pt idx="79">
                  <c:v>0.53282277670223299</c:v>
                </c:pt>
                <c:pt idx="80">
                  <c:v>0.53589361038757499</c:v>
                </c:pt>
                <c:pt idx="81">
                  <c:v>0.53895972069585696</c:v>
                </c:pt>
                <c:pt idx="82">
                  <c:v>0.54191805439768403</c:v>
                </c:pt>
                <c:pt idx="83">
                  <c:v>0.54476583184441596</c:v>
                </c:pt>
                <c:pt idx="84">
                  <c:v>0.54770805430598601</c:v>
                </c:pt>
                <c:pt idx="85">
                  <c:v>0.55065361032029603</c:v>
                </c:pt>
                <c:pt idx="86">
                  <c:v>0.55350999912479903</c:v>
                </c:pt>
                <c:pt idx="87">
                  <c:v>0.55657638795673803</c:v>
                </c:pt>
                <c:pt idx="88">
                  <c:v>0.55963833193527501</c:v>
                </c:pt>
                <c:pt idx="89">
                  <c:v>0.56254305428592499</c:v>
                </c:pt>
                <c:pt idx="90">
                  <c:v>0.56557916471501801</c:v>
                </c:pt>
                <c:pt idx="91">
                  <c:v>0.56839222152484603</c:v>
                </c:pt>
                <c:pt idx="92">
                  <c:v>0.57146138703683402</c:v>
                </c:pt>
                <c:pt idx="93">
                  <c:v>0.57438305357936803</c:v>
                </c:pt>
                <c:pt idx="94">
                  <c:v>0.57735333184245996</c:v>
                </c:pt>
                <c:pt idx="95">
                  <c:v>0.59858861111570105</c:v>
                </c:pt>
                <c:pt idx="96">
                  <c:v>0.76529833266977199</c:v>
                </c:pt>
                <c:pt idx="97">
                  <c:v>1.983930000802502</c:v>
                </c:pt>
                <c:pt idx="98">
                  <c:v>2</c:v>
                </c:pt>
                <c:pt idx="99">
                  <c:v>2.0030616680742241</c:v>
                </c:pt>
                <c:pt idx="100">
                  <c:v>2.0059947224799539</c:v>
                </c:pt>
                <c:pt idx="101">
                  <c:v>2.0088983337045621</c:v>
                </c:pt>
                <c:pt idx="102">
                  <c:v>2.0118033344042439</c:v>
                </c:pt>
                <c:pt idx="103">
                  <c:v>2.0146172215463598</c:v>
                </c:pt>
                <c:pt idx="104">
                  <c:v>2.0176552784978412</c:v>
                </c:pt>
                <c:pt idx="105">
                  <c:v>2.0207213888061228</c:v>
                </c:pt>
                <c:pt idx="106">
                  <c:v>2.023670832801145</c:v>
                </c:pt>
                <c:pt idx="107">
                  <c:v>2.0267388896318148</c:v>
                </c:pt>
                <c:pt idx="108">
                  <c:v>2.0296227775397711</c:v>
                </c:pt>
                <c:pt idx="109">
                  <c:v>2.0325836120173331</c:v>
                </c:pt>
                <c:pt idx="110">
                  <c:v>2.0355452792719011</c:v>
                </c:pt>
                <c:pt idx="111">
                  <c:v>2.038404444756452</c:v>
                </c:pt>
                <c:pt idx="112">
                  <c:v>2.041476943995804</c:v>
                </c:pt>
                <c:pt idx="113">
                  <c:v>2.0442869456019248</c:v>
                </c:pt>
                <c:pt idx="114">
                  <c:v>2.04736055596732</c:v>
                </c:pt>
                <c:pt idx="115">
                  <c:v>2.0503016673028469</c:v>
                </c:pt>
                <c:pt idx="116">
                  <c:v>2.0533177785109751</c:v>
                </c:pt>
                <c:pt idx="117">
                  <c:v>2.0563572224928071</c:v>
                </c:pt>
                <c:pt idx="118">
                  <c:v>2.059429167304188</c:v>
                </c:pt>
                <c:pt idx="119">
                  <c:v>2.0624916679807939</c:v>
                </c:pt>
                <c:pt idx="120">
                  <c:v>2.0654138887766749</c:v>
                </c:pt>
                <c:pt idx="121">
                  <c:v>2.068304722488393</c:v>
                </c:pt>
                <c:pt idx="122">
                  <c:v>2.0710980559815648</c:v>
                </c:pt>
                <c:pt idx="123">
                  <c:v>2.0740763889043601</c:v>
                </c:pt>
                <c:pt idx="124">
                  <c:v>2.0771469440660439</c:v>
                </c:pt>
                <c:pt idx="125">
                  <c:v>2.0801222240552311</c:v>
                </c:pt>
                <c:pt idx="126">
                  <c:v>2.08306611207081</c:v>
                </c:pt>
                <c:pt idx="127">
                  <c:v>2.085915833595207</c:v>
                </c:pt>
                <c:pt idx="128">
                  <c:v>2.0866922216955568</c:v>
                </c:pt>
                <c:pt idx="129">
                  <c:v>2.0897591672255662</c:v>
                </c:pt>
                <c:pt idx="130">
                  <c:v>2.0926202792325062</c:v>
                </c:pt>
                <c:pt idx="131">
                  <c:v>2.0956825015600771</c:v>
                </c:pt>
                <c:pt idx="132">
                  <c:v>2.0985719456220968</c:v>
                </c:pt>
                <c:pt idx="133">
                  <c:v>2.101465834362898</c:v>
                </c:pt>
                <c:pt idx="134">
                  <c:v>2.1044244439690369</c:v>
                </c:pt>
                <c:pt idx="135">
                  <c:v>2.1073788896901529</c:v>
                </c:pt>
                <c:pt idx="136">
                  <c:v>2.11027861275943</c:v>
                </c:pt>
                <c:pt idx="137">
                  <c:v>2.1131155567709352</c:v>
                </c:pt>
                <c:pt idx="138">
                  <c:v>2.1161033336538768</c:v>
                </c:pt>
                <c:pt idx="139">
                  <c:v>2.1190097215585411</c:v>
                </c:pt>
                <c:pt idx="140">
                  <c:v>2.121955834445544</c:v>
                </c:pt>
                <c:pt idx="141">
                  <c:v>2.1248383328784262</c:v>
                </c:pt>
                <c:pt idx="142">
                  <c:v>2.127867778472138</c:v>
                </c:pt>
                <c:pt idx="143">
                  <c:v>2.130932223226409</c:v>
                </c:pt>
                <c:pt idx="144">
                  <c:v>2.1338041663984768</c:v>
                </c:pt>
                <c:pt idx="145">
                  <c:v>2.1368697224534121</c:v>
                </c:pt>
                <c:pt idx="146">
                  <c:v>2.1399322233046401</c:v>
                </c:pt>
                <c:pt idx="147">
                  <c:v>2.142987778352107</c:v>
                </c:pt>
                <c:pt idx="148">
                  <c:v>2.1457875007763501</c:v>
                </c:pt>
                <c:pt idx="149">
                  <c:v>2.1488480552798142</c:v>
                </c:pt>
                <c:pt idx="150">
                  <c:v>2.1519161121104839</c:v>
                </c:pt>
                <c:pt idx="151">
                  <c:v>2.1549844448454678</c:v>
                </c:pt>
                <c:pt idx="152">
                  <c:v>2.1578919440507889</c:v>
                </c:pt>
                <c:pt idx="153">
                  <c:v>2.160881945630535</c:v>
                </c:pt>
                <c:pt idx="154">
                  <c:v>2.1639466664637439</c:v>
                </c:pt>
                <c:pt idx="155">
                  <c:v>2.16701722407015</c:v>
                </c:pt>
                <c:pt idx="156">
                  <c:v>2.1700880553107709</c:v>
                </c:pt>
                <c:pt idx="157">
                  <c:v>2.1731541680637751</c:v>
                </c:pt>
                <c:pt idx="158">
                  <c:v>2.177937778353225</c:v>
                </c:pt>
                <c:pt idx="159">
                  <c:v>2.181013889668975</c:v>
                </c:pt>
                <c:pt idx="160">
                  <c:v>2.1839533328311518</c:v>
                </c:pt>
                <c:pt idx="161">
                  <c:v>2.1869677784852679</c:v>
                </c:pt>
                <c:pt idx="162">
                  <c:v>2.1900300008128402</c:v>
                </c:pt>
                <c:pt idx="163">
                  <c:v>2.192911390389781</c:v>
                </c:pt>
                <c:pt idx="164">
                  <c:v>2.1959800016484219</c:v>
                </c:pt>
                <c:pt idx="165">
                  <c:v>2.1990486129070632</c:v>
                </c:pt>
                <c:pt idx="166">
                  <c:v>2.2021188895450901</c:v>
                </c:pt>
                <c:pt idx="167">
                  <c:v>2.2051891663577412</c:v>
                </c:pt>
                <c:pt idx="168">
                  <c:v>2.2081463887589048</c:v>
                </c:pt>
                <c:pt idx="169">
                  <c:v>2.2110494455555441</c:v>
                </c:pt>
                <c:pt idx="170">
                  <c:v>2.2140619448618959</c:v>
                </c:pt>
                <c:pt idx="171">
                  <c:v>2.2171275007422082</c:v>
                </c:pt>
                <c:pt idx="172">
                  <c:v>2.220001944864634</c:v>
                </c:pt>
                <c:pt idx="173">
                  <c:v>2.2229630552465101</c:v>
                </c:pt>
                <c:pt idx="174">
                  <c:v>2.2260269455728121</c:v>
                </c:pt>
                <c:pt idx="175">
                  <c:v>2.2291030568885621</c:v>
                </c:pt>
                <c:pt idx="176">
                  <c:v>2.232167223293799</c:v>
                </c:pt>
                <c:pt idx="177">
                  <c:v>2.2350102777127172</c:v>
                </c:pt>
                <c:pt idx="178">
                  <c:v>2.2380738896899861</c:v>
                </c:pt>
                <c:pt idx="179">
                  <c:v>2.2409561120439321</c:v>
                </c:pt>
                <c:pt idx="180">
                  <c:v>2.2439019439625549</c:v>
                </c:pt>
                <c:pt idx="181">
                  <c:v>2.2469619440380479</c:v>
                </c:pt>
                <c:pt idx="182">
                  <c:v>2.2500369440531358</c:v>
                </c:pt>
                <c:pt idx="183">
                  <c:v>2.2530997232534</c:v>
                </c:pt>
                <c:pt idx="184">
                  <c:v>2.2559819456073451</c:v>
                </c:pt>
                <c:pt idx="185">
                  <c:v>2.258785834361333</c:v>
                </c:pt>
                <c:pt idx="186">
                  <c:v>2.2617252776981331</c:v>
                </c:pt>
                <c:pt idx="187">
                  <c:v>2.2646366671542641</c:v>
                </c:pt>
                <c:pt idx="188">
                  <c:v>2.2837855567922811</c:v>
                </c:pt>
                <c:pt idx="189">
                  <c:v>2.300738612015266</c:v>
                </c:pt>
                <c:pt idx="190">
                  <c:v>2.9908072224352509</c:v>
                </c:pt>
                <c:pt idx="191">
                  <c:v>3</c:v>
                </c:pt>
                <c:pt idx="192">
                  <c:v>3.002895000041462</c:v>
                </c:pt>
                <c:pt idx="193">
                  <c:v>3.0058133328566332</c:v>
                </c:pt>
                <c:pt idx="194">
                  <c:v>3.0088849991443571</c:v>
                </c:pt>
                <c:pt idx="195">
                  <c:v>3.011940554366447</c:v>
                </c:pt>
                <c:pt idx="196">
                  <c:v>3.0150100008468139</c:v>
                </c:pt>
                <c:pt idx="197">
                  <c:v>3.018072499253317</c:v>
                </c:pt>
                <c:pt idx="198">
                  <c:v>3.0208880543941632</c:v>
                </c:pt>
                <c:pt idx="199">
                  <c:v>3.0237405552179548</c:v>
                </c:pt>
                <c:pt idx="200">
                  <c:v>3.0265922208200209</c:v>
                </c:pt>
                <c:pt idx="201">
                  <c:v>3.0296647223294708</c:v>
                </c:pt>
                <c:pt idx="202">
                  <c:v>3.032728888734709</c:v>
                </c:pt>
                <c:pt idx="203">
                  <c:v>3.035797778342384</c:v>
                </c:pt>
                <c:pt idx="204">
                  <c:v>3.038870277581736</c:v>
                </c:pt>
                <c:pt idx="205">
                  <c:v>3.041860000812449</c:v>
                </c:pt>
                <c:pt idx="206">
                  <c:v>3.0448922208161089</c:v>
                </c:pt>
                <c:pt idx="207">
                  <c:v>3.0479688888299279</c:v>
                </c:pt>
                <c:pt idx="208">
                  <c:v>3.051032222458161</c:v>
                </c:pt>
                <c:pt idx="209">
                  <c:v>3.0541002768441099</c:v>
                </c:pt>
                <c:pt idx="210">
                  <c:v>3.0571624991716821</c:v>
                </c:pt>
                <c:pt idx="211">
                  <c:v>3.0602294448763132</c:v>
                </c:pt>
                <c:pt idx="212">
                  <c:v>3.0633000000379971</c:v>
                </c:pt>
                <c:pt idx="213">
                  <c:v>3.066147777659352</c:v>
                </c:pt>
                <c:pt idx="214">
                  <c:v>3.0692152776173312</c:v>
                </c:pt>
                <c:pt idx="215">
                  <c:v>3.0722030543256551</c:v>
                </c:pt>
                <c:pt idx="216">
                  <c:v>3.0752738880109969</c:v>
                </c:pt>
                <c:pt idx="217">
                  <c:v>3.078130000736564</c:v>
                </c:pt>
                <c:pt idx="218">
                  <c:v>3.081168611941393</c:v>
                </c:pt>
                <c:pt idx="219">
                  <c:v>3.084237220755313</c:v>
                </c:pt>
                <c:pt idx="220">
                  <c:v>3.0871683335280982</c:v>
                </c:pt>
                <c:pt idx="221">
                  <c:v>3.095658055215607</c:v>
                </c:pt>
                <c:pt idx="222">
                  <c:v>3.0987255551735871</c:v>
                </c:pt>
                <c:pt idx="223">
                  <c:v>3.1016983319423161</c:v>
                </c:pt>
                <c:pt idx="224">
                  <c:v>3.1047697223257269</c:v>
                </c:pt>
                <c:pt idx="225">
                  <c:v>3.1078386119334032</c:v>
                </c:pt>
                <c:pt idx="226">
                  <c:v>3.110911665600725</c:v>
                </c:pt>
                <c:pt idx="227">
                  <c:v>3.1139663880458102</c:v>
                </c:pt>
                <c:pt idx="228">
                  <c:v>3.1170280559454109</c:v>
                </c:pt>
                <c:pt idx="229">
                  <c:v>3.1200949992053211</c:v>
                </c:pt>
                <c:pt idx="230">
                  <c:v>3.123919166391715</c:v>
                </c:pt>
                <c:pt idx="231">
                  <c:v>3.1408272216212931</c:v>
                </c:pt>
                <c:pt idx="232">
                  <c:v>3.157753055915236</c:v>
                </c:pt>
                <c:pt idx="233">
                  <c:v>3.1747199999517761</c:v>
                </c:pt>
                <c:pt idx="234">
                  <c:v>3.1916819447069429</c:v>
                </c:pt>
                <c:pt idx="235">
                  <c:v>3.2084227776504131</c:v>
                </c:pt>
                <c:pt idx="236">
                  <c:v>3.225376389571466</c:v>
                </c:pt>
                <c:pt idx="237">
                  <c:v>3.2444250000407919</c:v>
                </c:pt>
                <c:pt idx="238">
                  <c:v>3.9970258335815738</c:v>
                </c:pt>
                <c:pt idx="239">
                  <c:v>4</c:v>
                </c:pt>
                <c:pt idx="240">
                  <c:v>4.0029655552352734</c:v>
                </c:pt>
                <c:pt idx="241">
                  <c:v>4.0057799992500804</c:v>
                </c:pt>
                <c:pt idx="242">
                  <c:v>4.0088544448371977</c:v>
                </c:pt>
                <c:pt idx="243">
                  <c:v>4.0117930552223697</c:v>
                </c:pt>
                <c:pt idx="244">
                  <c:v>4.0148658328107496</c:v>
                </c:pt>
                <c:pt idx="245">
                  <c:v>4.0178111104760266</c:v>
                </c:pt>
                <c:pt idx="246">
                  <c:v>4.0206974991597226</c:v>
                </c:pt>
                <c:pt idx="247">
                  <c:v>4.0235702775535112</c:v>
                </c:pt>
                <c:pt idx="248">
                  <c:v>4.0265624992898701</c:v>
                </c:pt>
                <c:pt idx="249">
                  <c:v>4.0296311103738871</c:v>
                </c:pt>
                <c:pt idx="250">
                  <c:v>4.0324877777020447</c:v>
                </c:pt>
                <c:pt idx="251">
                  <c:v>4.0353655552025884</c:v>
                </c:pt>
                <c:pt idx="252">
                  <c:v>4.0383480568998502</c:v>
                </c:pt>
                <c:pt idx="253">
                  <c:v>4.0412822224316178</c:v>
                </c:pt>
                <c:pt idx="254">
                  <c:v>4.044181945675513</c:v>
                </c:pt>
                <c:pt idx="255">
                  <c:v>4.047256667166943</c:v>
                </c:pt>
                <c:pt idx="256">
                  <c:v>4.0501158328261173</c:v>
                </c:pt>
                <c:pt idx="257">
                  <c:v>4.0530205551767704</c:v>
                </c:pt>
                <c:pt idx="258">
                  <c:v>4.0559558344539246</c:v>
                </c:pt>
                <c:pt idx="259">
                  <c:v>4.0587866680580129</c:v>
                </c:pt>
                <c:pt idx="260">
                  <c:v>4.061691944836638</c:v>
                </c:pt>
                <c:pt idx="261">
                  <c:v>4.0645627791527659</c:v>
                </c:pt>
                <c:pt idx="262">
                  <c:v>4.0674933327827603</c:v>
                </c:pt>
                <c:pt idx="263">
                  <c:v>4.07044861128088</c:v>
                </c:pt>
                <c:pt idx="264">
                  <c:v>4.073316944821272</c:v>
                </c:pt>
                <c:pt idx="265">
                  <c:v>4.0763105560326949</c:v>
                </c:pt>
                <c:pt idx="266">
                  <c:v>4.0791216664947569</c:v>
                </c:pt>
                <c:pt idx="267">
                  <c:v>4.0820313879521564</c:v>
                </c:pt>
                <c:pt idx="268">
                  <c:v>4.1278433343977667</c:v>
                </c:pt>
                <c:pt idx="269">
                  <c:v>4.1306816680589664</c:v>
                </c:pt>
                <c:pt idx="270">
                  <c:v>4.1337016672478057</c:v>
                </c:pt>
                <c:pt idx="271">
                  <c:v>4.1366713888128297</c:v>
                </c:pt>
                <c:pt idx="272">
                  <c:v>4.1395775008131741</c:v>
                </c:pt>
                <c:pt idx="273">
                  <c:v>4.1424708328558992</c:v>
                </c:pt>
                <c:pt idx="274">
                  <c:v>4.1455138889141381</c:v>
                </c:pt>
                <c:pt idx="275">
                  <c:v>4.1483369441120894</c:v>
                </c:pt>
                <c:pt idx="276">
                  <c:v>4.1511727792676538</c:v>
                </c:pt>
                <c:pt idx="277">
                  <c:v>4.1540141679579277</c:v>
                </c:pt>
                <c:pt idx="278">
                  <c:v>4.156938056752546</c:v>
                </c:pt>
                <c:pt idx="279">
                  <c:v>4.1600024992367253</c:v>
                </c:pt>
                <c:pt idx="280">
                  <c:v>4.1629083328880316</c:v>
                </c:pt>
                <c:pt idx="281">
                  <c:v>4.165895000915036</c:v>
                </c:pt>
                <c:pt idx="282">
                  <c:v>4.1689705551834733</c:v>
                </c:pt>
                <c:pt idx="283">
                  <c:v>4.1719144456437789</c:v>
                </c:pt>
                <c:pt idx="284">
                  <c:v>4.1748880551895082</c:v>
                </c:pt>
                <c:pt idx="285">
                  <c:v>4.1778111112071201</c:v>
                </c:pt>
                <c:pt idx="286">
                  <c:v>4.1807961112353951</c:v>
                </c:pt>
                <c:pt idx="287">
                  <c:v>4.1837686120998114</c:v>
                </c:pt>
                <c:pt idx="288">
                  <c:v>4.1867677792906761</c:v>
                </c:pt>
                <c:pt idx="289">
                  <c:v>4.1897549993009306</c:v>
                </c:pt>
                <c:pt idx="290">
                  <c:v>4.1926180552109136</c:v>
                </c:pt>
                <c:pt idx="291">
                  <c:v>4.195691111322958</c:v>
                </c:pt>
                <c:pt idx="292">
                  <c:v>4.1987597224069759</c:v>
                </c:pt>
                <c:pt idx="293">
                  <c:v>4.20167888799915</c:v>
                </c:pt>
                <c:pt idx="294">
                  <c:v>4.2045800008927454</c:v>
                </c:pt>
                <c:pt idx="295">
                  <c:v>4.2076538896071716</c:v>
                </c:pt>
                <c:pt idx="296">
                  <c:v>4.2107049999758601</c:v>
                </c:pt>
                <c:pt idx="297">
                  <c:v>4.2136277776444331</c:v>
                </c:pt>
                <c:pt idx="298">
                  <c:v>4.2654705568565889</c:v>
                </c:pt>
                <c:pt idx="299">
                  <c:v>4.2823883343953639</c:v>
                </c:pt>
                <c:pt idx="300">
                  <c:v>4.2993563895579427</c:v>
                </c:pt>
                <c:pt idx="301">
                  <c:v>4.3144597216742087</c:v>
                </c:pt>
                <c:pt idx="302">
                  <c:v>4.4969355576904411</c:v>
                </c:pt>
                <c:pt idx="303">
                  <c:v>4.5</c:v>
                </c:pt>
                <c:pt idx="304">
                  <c:v>4.5029105568537409</c:v>
                </c:pt>
                <c:pt idx="305">
                  <c:v>4.5057311112759626</c:v>
                </c:pt>
                <c:pt idx="306">
                  <c:v>4.5087775008869357</c:v>
                </c:pt>
                <c:pt idx="307">
                  <c:v>4.5118488888256261</c:v>
                </c:pt>
                <c:pt idx="308">
                  <c:v>4.5149138904525854</c:v>
                </c:pt>
                <c:pt idx="309">
                  <c:v>4.5179788896348327</c:v>
                </c:pt>
                <c:pt idx="310">
                  <c:v>4.5210508344462079</c:v>
                </c:pt>
                <c:pt idx="311">
                  <c:v>4.5241166664054457</c:v>
                </c:pt>
                <c:pt idx="312">
                  <c:v>4.5271797241293834</c:v>
                </c:pt>
                <c:pt idx="313">
                  <c:v>4.5300558336311951</c:v>
                </c:pt>
                <c:pt idx="314">
                  <c:v>4.5331241663661794</c:v>
                </c:pt>
                <c:pt idx="315">
                  <c:v>4.5362030568066984</c:v>
                </c:pt>
                <c:pt idx="316">
                  <c:v>4.53927111119265</c:v>
                </c:pt>
                <c:pt idx="317">
                  <c:v>4.542251390463206</c:v>
                </c:pt>
                <c:pt idx="318">
                  <c:v>4.5450580560718663</c:v>
                </c:pt>
                <c:pt idx="319">
                  <c:v>4.5481297225342132</c:v>
                </c:pt>
                <c:pt idx="320">
                  <c:v>4.5511972224921919</c:v>
                </c:pt>
                <c:pt idx="321">
                  <c:v>4.5542672232259056</c:v>
                </c:pt>
                <c:pt idx="322">
                  <c:v>4.5571425001253356</c:v>
                </c:pt>
                <c:pt idx="323">
                  <c:v>4.5602033352479339</c:v>
                </c:pt>
                <c:pt idx="324">
                  <c:v>4.5634577783639489</c:v>
                </c:pt>
                <c:pt idx="325">
                  <c:v>4.5663455568719664</c:v>
                </c:pt>
                <c:pt idx="326">
                  <c:v>4.5691855560871693</c:v>
                </c:pt>
                <c:pt idx="327">
                  <c:v>4.5721177777158948</c:v>
                </c:pt>
                <c:pt idx="328">
                  <c:v>4.5751830576918966</c:v>
                </c:pt>
                <c:pt idx="329">
                  <c:v>4.5782552784075907</c:v>
                </c:pt>
                <c:pt idx="330">
                  <c:v>4.5813236113172016</c:v>
                </c:pt>
                <c:pt idx="331">
                  <c:v>4.58195944572799</c:v>
                </c:pt>
                <c:pt idx="332">
                  <c:v>4.5850277784629716</c:v>
                </c:pt>
                <c:pt idx="333">
                  <c:v>4.5880950000719167</c:v>
                </c:pt>
                <c:pt idx="334">
                  <c:v>4.5911669448832981</c:v>
                </c:pt>
                <c:pt idx="335">
                  <c:v>4.5942355559673107</c:v>
                </c:pt>
                <c:pt idx="336">
                  <c:v>4.5972994464682406</c:v>
                </c:pt>
                <c:pt idx="337">
                  <c:v>4.6003036127658561</c:v>
                </c:pt>
                <c:pt idx="338">
                  <c:v>4.6033716673264227</c:v>
                </c:pt>
                <c:pt idx="339">
                  <c:v>4.6064391672844067</c:v>
                </c:pt>
                <c:pt idx="340">
                  <c:v>4.609388611279428</c:v>
                </c:pt>
                <c:pt idx="341">
                  <c:v>4.6124530560336963</c:v>
                </c:pt>
                <c:pt idx="342">
                  <c:v>4.6154497224488296</c:v>
                </c:pt>
                <c:pt idx="343">
                  <c:v>4.6182925007888116</c:v>
                </c:pt>
                <c:pt idx="344">
                  <c:v>4.6210877785342737</c:v>
                </c:pt>
                <c:pt idx="345">
                  <c:v>4.6241500008618397</c:v>
                </c:pt>
                <c:pt idx="346">
                  <c:v>4.6271280577056944</c:v>
                </c:pt>
                <c:pt idx="347">
                  <c:v>4.6302030577207907</c:v>
                </c:pt>
                <c:pt idx="348">
                  <c:v>4.6331227775663137</c:v>
                </c:pt>
                <c:pt idx="349">
                  <c:v>4.6361855567665673</c:v>
                </c:pt>
                <c:pt idx="350">
                  <c:v>4.6392594456556298</c:v>
                </c:pt>
                <c:pt idx="351">
                  <c:v>4.6423705561319313</c:v>
                </c:pt>
                <c:pt idx="352">
                  <c:v>4.6454397240886456</c:v>
                </c:pt>
                <c:pt idx="353">
                  <c:v>4.6485036119702272</c:v>
                </c:pt>
                <c:pt idx="354">
                  <c:v>4.6514261112897648</c:v>
                </c:pt>
                <c:pt idx="355">
                  <c:v>4.654491945693735</c:v>
                </c:pt>
                <c:pt idx="356">
                  <c:v>4.6575605567777423</c:v>
                </c:pt>
                <c:pt idx="357">
                  <c:v>4.660633334366139</c:v>
                </c:pt>
                <c:pt idx="358">
                  <c:v>4.6636927775689356</c:v>
                </c:pt>
                <c:pt idx="359">
                  <c:v>4.6667255568900057</c:v>
                </c:pt>
                <c:pt idx="360">
                  <c:v>4.6698008352541356</c:v>
                </c:pt>
                <c:pt idx="361">
                  <c:v>4.7076730560511342</c:v>
                </c:pt>
                <c:pt idx="362">
                  <c:v>4.7098455576924607</c:v>
                </c:pt>
                <c:pt idx="363">
                  <c:v>4.7268080568755932</c:v>
                </c:pt>
                <c:pt idx="364">
                  <c:v>4.7436772225191808</c:v>
                </c:pt>
                <c:pt idx="365">
                  <c:v>4.7606408352730796</c:v>
                </c:pt>
                <c:pt idx="366">
                  <c:v>4.7775952777010344</c:v>
                </c:pt>
                <c:pt idx="367">
                  <c:v>4.7944455576944094</c:v>
                </c:pt>
                <c:pt idx="368">
                  <c:v>4.8111947232973762</c:v>
                </c:pt>
                <c:pt idx="369">
                  <c:v>4.8279613896156661</c:v>
                </c:pt>
                <c:pt idx="370">
                  <c:v>5</c:v>
                </c:pt>
                <c:pt idx="371">
                  <c:v>6</c:v>
                </c:pt>
                <c:pt idx="372">
                  <c:v>7</c:v>
                </c:pt>
              </c:numCache>
            </c:numRef>
          </c:xVal>
          <c:yVal>
            <c:numRef>
              <c:f>'temperature cycles'!$E$14:$E$386</c:f>
              <c:numCache>
                <c:formatCode>General</c:formatCode>
                <c:ptCount val="373"/>
                <c:pt idx="0">
                  <c:v>-20</c:v>
                </c:pt>
                <c:pt idx="1">
                  <c:v>-20</c:v>
                </c:pt>
                <c:pt idx="2">
                  <c:v>-20</c:v>
                </c:pt>
                <c:pt idx="3">
                  <c:v>-1</c:v>
                </c:pt>
                <c:pt idx="4">
                  <c:v>-1</c:v>
                </c:pt>
                <c:pt idx="5">
                  <c:v>-1</c:v>
                </c:pt>
                <c:pt idx="6">
                  <c:v>-1</c:v>
                </c:pt>
                <c:pt idx="7">
                  <c:v>-1</c:v>
                </c:pt>
                <c:pt idx="8">
                  <c:v>-1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-1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-1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-1</c:v>
                </c:pt>
                <c:pt idx="25">
                  <c:v>-1</c:v>
                </c:pt>
                <c:pt idx="26">
                  <c:v>-1</c:v>
                </c:pt>
                <c:pt idx="27">
                  <c:v>-1</c:v>
                </c:pt>
                <c:pt idx="28">
                  <c:v>-1</c:v>
                </c:pt>
                <c:pt idx="29">
                  <c:v>-1</c:v>
                </c:pt>
                <c:pt idx="30">
                  <c:v>-1</c:v>
                </c:pt>
                <c:pt idx="31">
                  <c:v>-1</c:v>
                </c:pt>
                <c:pt idx="32">
                  <c:v>-1</c:v>
                </c:pt>
                <c:pt idx="33">
                  <c:v>-1</c:v>
                </c:pt>
                <c:pt idx="34">
                  <c:v>-1</c:v>
                </c:pt>
                <c:pt idx="35">
                  <c:v>-1</c:v>
                </c:pt>
                <c:pt idx="36">
                  <c:v>-1</c:v>
                </c:pt>
                <c:pt idx="37">
                  <c:v>-1</c:v>
                </c:pt>
                <c:pt idx="38">
                  <c:v>-1</c:v>
                </c:pt>
                <c:pt idx="39">
                  <c:v>-1</c:v>
                </c:pt>
                <c:pt idx="40">
                  <c:v>-1</c:v>
                </c:pt>
                <c:pt idx="41">
                  <c:v>-1</c:v>
                </c:pt>
                <c:pt idx="42">
                  <c:v>-1</c:v>
                </c:pt>
                <c:pt idx="43">
                  <c:v>-1</c:v>
                </c:pt>
                <c:pt idx="44">
                  <c:v>-1</c:v>
                </c:pt>
                <c:pt idx="45">
                  <c:v>-1</c:v>
                </c:pt>
                <c:pt idx="46">
                  <c:v>-1</c:v>
                </c:pt>
                <c:pt idx="47">
                  <c:v>-1</c:v>
                </c:pt>
                <c:pt idx="48">
                  <c:v>-1</c:v>
                </c:pt>
                <c:pt idx="49">
                  <c:v>-1</c:v>
                </c:pt>
                <c:pt idx="50">
                  <c:v>-1</c:v>
                </c:pt>
                <c:pt idx="51">
                  <c:v>-1</c:v>
                </c:pt>
                <c:pt idx="52">
                  <c:v>-1</c:v>
                </c:pt>
                <c:pt idx="53">
                  <c:v>-1</c:v>
                </c:pt>
                <c:pt idx="54">
                  <c:v>-1</c:v>
                </c:pt>
                <c:pt idx="55">
                  <c:v>-1</c:v>
                </c:pt>
                <c:pt idx="56">
                  <c:v>-1</c:v>
                </c:pt>
                <c:pt idx="57">
                  <c:v>-1</c:v>
                </c:pt>
                <c:pt idx="58">
                  <c:v>-1</c:v>
                </c:pt>
                <c:pt idx="59">
                  <c:v>-1</c:v>
                </c:pt>
                <c:pt idx="60">
                  <c:v>-1</c:v>
                </c:pt>
                <c:pt idx="61">
                  <c:v>-1</c:v>
                </c:pt>
                <c:pt idx="62">
                  <c:v>-1</c:v>
                </c:pt>
                <c:pt idx="63">
                  <c:v>-1</c:v>
                </c:pt>
                <c:pt idx="64">
                  <c:v>-1</c:v>
                </c:pt>
                <c:pt idx="65">
                  <c:v>-1</c:v>
                </c:pt>
                <c:pt idx="66">
                  <c:v>-1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-3.5</c:v>
                </c:pt>
                <c:pt idx="99">
                  <c:v>-3.5</c:v>
                </c:pt>
                <c:pt idx="100">
                  <c:v>-3.5</c:v>
                </c:pt>
                <c:pt idx="101">
                  <c:v>-3.5</c:v>
                </c:pt>
                <c:pt idx="102">
                  <c:v>-3.5</c:v>
                </c:pt>
                <c:pt idx="103">
                  <c:v>-3.5</c:v>
                </c:pt>
                <c:pt idx="104">
                  <c:v>-3.5</c:v>
                </c:pt>
                <c:pt idx="105">
                  <c:v>-3.5</c:v>
                </c:pt>
                <c:pt idx="106">
                  <c:v>-3.5</c:v>
                </c:pt>
                <c:pt idx="107">
                  <c:v>-3.5</c:v>
                </c:pt>
                <c:pt idx="108">
                  <c:v>-3.5</c:v>
                </c:pt>
                <c:pt idx="109">
                  <c:v>-3.5</c:v>
                </c:pt>
                <c:pt idx="110">
                  <c:v>-3.5</c:v>
                </c:pt>
                <c:pt idx="111">
                  <c:v>-3.5</c:v>
                </c:pt>
                <c:pt idx="112">
                  <c:v>-3.5</c:v>
                </c:pt>
                <c:pt idx="113">
                  <c:v>-3.5</c:v>
                </c:pt>
                <c:pt idx="114">
                  <c:v>-3.5</c:v>
                </c:pt>
                <c:pt idx="115">
                  <c:v>-3.5</c:v>
                </c:pt>
                <c:pt idx="116">
                  <c:v>-3.5</c:v>
                </c:pt>
                <c:pt idx="117">
                  <c:v>-3.5</c:v>
                </c:pt>
                <c:pt idx="118">
                  <c:v>-3.5</c:v>
                </c:pt>
                <c:pt idx="119">
                  <c:v>-3.5</c:v>
                </c:pt>
                <c:pt idx="120">
                  <c:v>-3.5</c:v>
                </c:pt>
                <c:pt idx="121">
                  <c:v>-3.5</c:v>
                </c:pt>
                <c:pt idx="122">
                  <c:v>-3.5</c:v>
                </c:pt>
                <c:pt idx="123">
                  <c:v>-3.5</c:v>
                </c:pt>
                <c:pt idx="124">
                  <c:v>-3.5</c:v>
                </c:pt>
                <c:pt idx="125">
                  <c:v>-3.5</c:v>
                </c:pt>
                <c:pt idx="126">
                  <c:v>-3.5</c:v>
                </c:pt>
                <c:pt idx="127">
                  <c:v>-3.5</c:v>
                </c:pt>
                <c:pt idx="128">
                  <c:v>-3.5</c:v>
                </c:pt>
                <c:pt idx="129">
                  <c:v>-3.5</c:v>
                </c:pt>
                <c:pt idx="130">
                  <c:v>-3.5</c:v>
                </c:pt>
                <c:pt idx="131">
                  <c:v>-3.5</c:v>
                </c:pt>
                <c:pt idx="132">
                  <c:v>-3.5</c:v>
                </c:pt>
                <c:pt idx="133">
                  <c:v>-3.5</c:v>
                </c:pt>
                <c:pt idx="134">
                  <c:v>-3.5</c:v>
                </c:pt>
                <c:pt idx="135">
                  <c:v>-3.5</c:v>
                </c:pt>
                <c:pt idx="136">
                  <c:v>-3.5</c:v>
                </c:pt>
                <c:pt idx="137">
                  <c:v>-3.5</c:v>
                </c:pt>
                <c:pt idx="138">
                  <c:v>-3.5</c:v>
                </c:pt>
                <c:pt idx="139">
                  <c:v>-3.5</c:v>
                </c:pt>
                <c:pt idx="140">
                  <c:v>-3.5</c:v>
                </c:pt>
                <c:pt idx="141">
                  <c:v>-3.5</c:v>
                </c:pt>
                <c:pt idx="142">
                  <c:v>-3.5</c:v>
                </c:pt>
                <c:pt idx="143">
                  <c:v>-3.5</c:v>
                </c:pt>
                <c:pt idx="144">
                  <c:v>-3.5</c:v>
                </c:pt>
                <c:pt idx="145">
                  <c:v>-3.5</c:v>
                </c:pt>
                <c:pt idx="146">
                  <c:v>-3.5</c:v>
                </c:pt>
                <c:pt idx="147">
                  <c:v>-3.5</c:v>
                </c:pt>
                <c:pt idx="148">
                  <c:v>-3.5</c:v>
                </c:pt>
                <c:pt idx="149">
                  <c:v>-3.5</c:v>
                </c:pt>
                <c:pt idx="150">
                  <c:v>-3.5</c:v>
                </c:pt>
                <c:pt idx="151">
                  <c:v>-3.5</c:v>
                </c:pt>
                <c:pt idx="152">
                  <c:v>-3.5</c:v>
                </c:pt>
                <c:pt idx="153">
                  <c:v>-3.5</c:v>
                </c:pt>
                <c:pt idx="154">
                  <c:v>-3.5</c:v>
                </c:pt>
                <c:pt idx="155">
                  <c:v>-3.5</c:v>
                </c:pt>
                <c:pt idx="156">
                  <c:v>-3.5</c:v>
                </c:pt>
                <c:pt idx="157">
                  <c:v>-3.5</c:v>
                </c:pt>
                <c:pt idx="158">
                  <c:v>-3.5</c:v>
                </c:pt>
                <c:pt idx="159">
                  <c:v>-3.5</c:v>
                </c:pt>
                <c:pt idx="160">
                  <c:v>-3.5</c:v>
                </c:pt>
                <c:pt idx="161">
                  <c:v>-3.5</c:v>
                </c:pt>
                <c:pt idx="162">
                  <c:v>-3.5</c:v>
                </c:pt>
                <c:pt idx="163">
                  <c:v>-3.5</c:v>
                </c:pt>
                <c:pt idx="164">
                  <c:v>-3.5</c:v>
                </c:pt>
                <c:pt idx="165">
                  <c:v>-3.5</c:v>
                </c:pt>
                <c:pt idx="166">
                  <c:v>-3.5</c:v>
                </c:pt>
                <c:pt idx="167">
                  <c:v>-3.5</c:v>
                </c:pt>
                <c:pt idx="168">
                  <c:v>-3.5</c:v>
                </c:pt>
                <c:pt idx="169">
                  <c:v>-3.5</c:v>
                </c:pt>
                <c:pt idx="170">
                  <c:v>-3.5</c:v>
                </c:pt>
                <c:pt idx="171">
                  <c:v>-3.5</c:v>
                </c:pt>
                <c:pt idx="172">
                  <c:v>-3.5</c:v>
                </c:pt>
                <c:pt idx="173">
                  <c:v>-3.5</c:v>
                </c:pt>
                <c:pt idx="174">
                  <c:v>-3.5</c:v>
                </c:pt>
                <c:pt idx="175">
                  <c:v>-3.5</c:v>
                </c:pt>
                <c:pt idx="176">
                  <c:v>-3.5</c:v>
                </c:pt>
                <c:pt idx="177">
                  <c:v>-3.5</c:v>
                </c:pt>
                <c:pt idx="178">
                  <c:v>-3.5</c:v>
                </c:pt>
                <c:pt idx="179">
                  <c:v>-3.5</c:v>
                </c:pt>
                <c:pt idx="180">
                  <c:v>-3.5</c:v>
                </c:pt>
                <c:pt idx="181">
                  <c:v>-3.5</c:v>
                </c:pt>
                <c:pt idx="182">
                  <c:v>-3.5</c:v>
                </c:pt>
                <c:pt idx="183">
                  <c:v>-3.5</c:v>
                </c:pt>
                <c:pt idx="184">
                  <c:v>-3.5</c:v>
                </c:pt>
                <c:pt idx="185">
                  <c:v>-3.5</c:v>
                </c:pt>
                <c:pt idx="186">
                  <c:v>-3.5</c:v>
                </c:pt>
                <c:pt idx="187">
                  <c:v>-3.5</c:v>
                </c:pt>
                <c:pt idx="188">
                  <c:v>-3.5</c:v>
                </c:pt>
                <c:pt idx="189">
                  <c:v>-3.5</c:v>
                </c:pt>
                <c:pt idx="190">
                  <c:v>-3.5</c:v>
                </c:pt>
                <c:pt idx="191">
                  <c:v>0.5</c:v>
                </c:pt>
                <c:pt idx="192">
                  <c:v>0.5</c:v>
                </c:pt>
                <c:pt idx="193">
                  <c:v>0.5</c:v>
                </c:pt>
                <c:pt idx="194">
                  <c:v>0.5</c:v>
                </c:pt>
                <c:pt idx="195">
                  <c:v>0.5</c:v>
                </c:pt>
                <c:pt idx="196">
                  <c:v>0.5</c:v>
                </c:pt>
                <c:pt idx="197">
                  <c:v>0.5</c:v>
                </c:pt>
                <c:pt idx="198">
                  <c:v>0.5</c:v>
                </c:pt>
                <c:pt idx="199">
                  <c:v>0.5</c:v>
                </c:pt>
                <c:pt idx="200">
                  <c:v>0.5</c:v>
                </c:pt>
                <c:pt idx="201">
                  <c:v>0.5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0.5</c:v>
                </c:pt>
                <c:pt idx="236">
                  <c:v>0.5</c:v>
                </c:pt>
                <c:pt idx="237">
                  <c:v>0.5</c:v>
                </c:pt>
                <c:pt idx="238">
                  <c:v>0.5</c:v>
                </c:pt>
                <c:pt idx="239">
                  <c:v>-3.5</c:v>
                </c:pt>
                <c:pt idx="240">
                  <c:v>-3.5</c:v>
                </c:pt>
                <c:pt idx="241">
                  <c:v>-3.5</c:v>
                </c:pt>
                <c:pt idx="242">
                  <c:v>-3.5</c:v>
                </c:pt>
                <c:pt idx="243">
                  <c:v>-3.5</c:v>
                </c:pt>
                <c:pt idx="244">
                  <c:v>-3.5</c:v>
                </c:pt>
                <c:pt idx="245">
                  <c:v>-3.5</c:v>
                </c:pt>
                <c:pt idx="246">
                  <c:v>-3.5</c:v>
                </c:pt>
                <c:pt idx="247">
                  <c:v>-3.5</c:v>
                </c:pt>
                <c:pt idx="248">
                  <c:v>-3.5</c:v>
                </c:pt>
                <c:pt idx="249">
                  <c:v>-3.5</c:v>
                </c:pt>
                <c:pt idx="250">
                  <c:v>-3.5</c:v>
                </c:pt>
                <c:pt idx="251">
                  <c:v>-3.5</c:v>
                </c:pt>
                <c:pt idx="252">
                  <c:v>-3.5</c:v>
                </c:pt>
                <c:pt idx="253">
                  <c:v>-3.5</c:v>
                </c:pt>
                <c:pt idx="254">
                  <c:v>-3.5</c:v>
                </c:pt>
                <c:pt idx="255">
                  <c:v>-3.5</c:v>
                </c:pt>
                <c:pt idx="256">
                  <c:v>-3.5</c:v>
                </c:pt>
                <c:pt idx="257">
                  <c:v>-3.5</c:v>
                </c:pt>
                <c:pt idx="258">
                  <c:v>-3.5</c:v>
                </c:pt>
                <c:pt idx="259">
                  <c:v>-3.5</c:v>
                </c:pt>
                <c:pt idx="260">
                  <c:v>-3.5</c:v>
                </c:pt>
                <c:pt idx="261">
                  <c:v>-3.5</c:v>
                </c:pt>
                <c:pt idx="262">
                  <c:v>-3.5</c:v>
                </c:pt>
                <c:pt idx="263">
                  <c:v>-3.5</c:v>
                </c:pt>
                <c:pt idx="264">
                  <c:v>-3.5</c:v>
                </c:pt>
                <c:pt idx="265">
                  <c:v>-3.5</c:v>
                </c:pt>
                <c:pt idx="266">
                  <c:v>-3.5</c:v>
                </c:pt>
                <c:pt idx="267">
                  <c:v>-3.5</c:v>
                </c:pt>
                <c:pt idx="268">
                  <c:v>-3.5</c:v>
                </c:pt>
                <c:pt idx="269">
                  <c:v>-3.5</c:v>
                </c:pt>
                <c:pt idx="270">
                  <c:v>-3.5</c:v>
                </c:pt>
                <c:pt idx="271">
                  <c:v>-3.5</c:v>
                </c:pt>
                <c:pt idx="272">
                  <c:v>-3.5</c:v>
                </c:pt>
                <c:pt idx="273">
                  <c:v>-3.5</c:v>
                </c:pt>
                <c:pt idx="274">
                  <c:v>-3.5</c:v>
                </c:pt>
                <c:pt idx="275">
                  <c:v>-3.5</c:v>
                </c:pt>
                <c:pt idx="276">
                  <c:v>-3.5</c:v>
                </c:pt>
                <c:pt idx="277">
                  <c:v>-3.5</c:v>
                </c:pt>
                <c:pt idx="278">
                  <c:v>-3.5</c:v>
                </c:pt>
                <c:pt idx="279">
                  <c:v>-3.5</c:v>
                </c:pt>
                <c:pt idx="280">
                  <c:v>-3.5</c:v>
                </c:pt>
                <c:pt idx="281">
                  <c:v>-3.5</c:v>
                </c:pt>
                <c:pt idx="282">
                  <c:v>-3.5</c:v>
                </c:pt>
                <c:pt idx="283">
                  <c:v>-3.5</c:v>
                </c:pt>
                <c:pt idx="284">
                  <c:v>-3.5</c:v>
                </c:pt>
                <c:pt idx="285">
                  <c:v>-3.5</c:v>
                </c:pt>
                <c:pt idx="286">
                  <c:v>-3.5</c:v>
                </c:pt>
                <c:pt idx="287">
                  <c:v>-3.5</c:v>
                </c:pt>
                <c:pt idx="288">
                  <c:v>-3.5</c:v>
                </c:pt>
                <c:pt idx="289">
                  <c:v>-3.5</c:v>
                </c:pt>
                <c:pt idx="290">
                  <c:v>-3.5</c:v>
                </c:pt>
                <c:pt idx="291">
                  <c:v>-3.5</c:v>
                </c:pt>
                <c:pt idx="292">
                  <c:v>-3.5</c:v>
                </c:pt>
                <c:pt idx="293">
                  <c:v>-3.5</c:v>
                </c:pt>
                <c:pt idx="294">
                  <c:v>-3.5</c:v>
                </c:pt>
                <c:pt idx="295">
                  <c:v>-3.5</c:v>
                </c:pt>
                <c:pt idx="296">
                  <c:v>-3.5</c:v>
                </c:pt>
                <c:pt idx="297">
                  <c:v>-3.5</c:v>
                </c:pt>
                <c:pt idx="298">
                  <c:v>-3.5</c:v>
                </c:pt>
                <c:pt idx="299">
                  <c:v>-3.5</c:v>
                </c:pt>
                <c:pt idx="300">
                  <c:v>-3.5</c:v>
                </c:pt>
                <c:pt idx="301">
                  <c:v>-3.5</c:v>
                </c:pt>
                <c:pt idx="302">
                  <c:v>-3.5</c:v>
                </c:pt>
                <c:pt idx="303">
                  <c:v>-1</c:v>
                </c:pt>
                <c:pt idx="304">
                  <c:v>-1</c:v>
                </c:pt>
                <c:pt idx="305">
                  <c:v>-1</c:v>
                </c:pt>
                <c:pt idx="306">
                  <c:v>-1</c:v>
                </c:pt>
                <c:pt idx="307">
                  <c:v>-1</c:v>
                </c:pt>
                <c:pt idx="308">
                  <c:v>-1</c:v>
                </c:pt>
                <c:pt idx="309">
                  <c:v>-1</c:v>
                </c:pt>
                <c:pt idx="310">
                  <c:v>-1</c:v>
                </c:pt>
                <c:pt idx="311">
                  <c:v>-1</c:v>
                </c:pt>
                <c:pt idx="312">
                  <c:v>-1</c:v>
                </c:pt>
                <c:pt idx="313">
                  <c:v>-1</c:v>
                </c:pt>
                <c:pt idx="314">
                  <c:v>-1</c:v>
                </c:pt>
                <c:pt idx="315">
                  <c:v>-1</c:v>
                </c:pt>
                <c:pt idx="316">
                  <c:v>-1</c:v>
                </c:pt>
                <c:pt idx="317">
                  <c:v>-1</c:v>
                </c:pt>
                <c:pt idx="318">
                  <c:v>-1</c:v>
                </c:pt>
                <c:pt idx="319">
                  <c:v>-1</c:v>
                </c:pt>
                <c:pt idx="320">
                  <c:v>-1</c:v>
                </c:pt>
                <c:pt idx="321">
                  <c:v>-1</c:v>
                </c:pt>
                <c:pt idx="322">
                  <c:v>-1</c:v>
                </c:pt>
                <c:pt idx="323">
                  <c:v>-1</c:v>
                </c:pt>
                <c:pt idx="324">
                  <c:v>-1</c:v>
                </c:pt>
                <c:pt idx="325">
                  <c:v>-1</c:v>
                </c:pt>
                <c:pt idx="326">
                  <c:v>-1</c:v>
                </c:pt>
                <c:pt idx="327">
                  <c:v>-1</c:v>
                </c:pt>
                <c:pt idx="328">
                  <c:v>-1</c:v>
                </c:pt>
                <c:pt idx="329">
                  <c:v>-1</c:v>
                </c:pt>
                <c:pt idx="330">
                  <c:v>-1</c:v>
                </c:pt>
                <c:pt idx="331">
                  <c:v>-1</c:v>
                </c:pt>
                <c:pt idx="332">
                  <c:v>-1</c:v>
                </c:pt>
                <c:pt idx="333">
                  <c:v>-1</c:v>
                </c:pt>
                <c:pt idx="334">
                  <c:v>-1</c:v>
                </c:pt>
                <c:pt idx="335">
                  <c:v>-1</c:v>
                </c:pt>
                <c:pt idx="336">
                  <c:v>-1</c:v>
                </c:pt>
                <c:pt idx="337">
                  <c:v>-1</c:v>
                </c:pt>
                <c:pt idx="338">
                  <c:v>-1</c:v>
                </c:pt>
                <c:pt idx="339">
                  <c:v>-1</c:v>
                </c:pt>
                <c:pt idx="340">
                  <c:v>-1</c:v>
                </c:pt>
                <c:pt idx="341">
                  <c:v>-1</c:v>
                </c:pt>
                <c:pt idx="342">
                  <c:v>-1</c:v>
                </c:pt>
                <c:pt idx="343">
                  <c:v>-1</c:v>
                </c:pt>
                <c:pt idx="344">
                  <c:v>-1</c:v>
                </c:pt>
                <c:pt idx="345">
                  <c:v>-1</c:v>
                </c:pt>
                <c:pt idx="346">
                  <c:v>-1</c:v>
                </c:pt>
                <c:pt idx="347">
                  <c:v>-1</c:v>
                </c:pt>
                <c:pt idx="348">
                  <c:v>-1</c:v>
                </c:pt>
                <c:pt idx="349">
                  <c:v>-1</c:v>
                </c:pt>
                <c:pt idx="350">
                  <c:v>-1</c:v>
                </c:pt>
                <c:pt idx="351">
                  <c:v>-1</c:v>
                </c:pt>
                <c:pt idx="352">
                  <c:v>-1</c:v>
                </c:pt>
                <c:pt idx="353">
                  <c:v>-1</c:v>
                </c:pt>
                <c:pt idx="354">
                  <c:v>-1</c:v>
                </c:pt>
                <c:pt idx="355">
                  <c:v>-1</c:v>
                </c:pt>
                <c:pt idx="356">
                  <c:v>-1</c:v>
                </c:pt>
                <c:pt idx="357">
                  <c:v>-1</c:v>
                </c:pt>
                <c:pt idx="358">
                  <c:v>-1</c:v>
                </c:pt>
                <c:pt idx="359">
                  <c:v>-1</c:v>
                </c:pt>
                <c:pt idx="360">
                  <c:v>-1</c:v>
                </c:pt>
                <c:pt idx="361">
                  <c:v>-1</c:v>
                </c:pt>
                <c:pt idx="362">
                  <c:v>-1</c:v>
                </c:pt>
                <c:pt idx="363">
                  <c:v>-1</c:v>
                </c:pt>
                <c:pt idx="364">
                  <c:v>-1</c:v>
                </c:pt>
                <c:pt idx="365">
                  <c:v>-1</c:v>
                </c:pt>
                <c:pt idx="366">
                  <c:v>-1</c:v>
                </c:pt>
                <c:pt idx="367">
                  <c:v>-1</c:v>
                </c:pt>
                <c:pt idx="368">
                  <c:v>-1</c:v>
                </c:pt>
                <c:pt idx="369">
                  <c:v>-1</c:v>
                </c:pt>
                <c:pt idx="370">
                  <c:v>-1</c:v>
                </c:pt>
                <c:pt idx="371">
                  <c:v>-1</c:v>
                </c:pt>
                <c:pt idx="372">
                  <c:v>-1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EA-6343-9654-FBF62FCF6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0023640"/>
        <c:axId val="-2140018712"/>
      </c:scatterChart>
      <c:valAx>
        <c:axId val="-2140023640"/>
        <c:scaling>
          <c:orientation val="minMax"/>
          <c:max val="7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 (hours)</a:t>
                </a:r>
              </a:p>
            </c:rich>
          </c:tx>
          <c:layout>
            <c:manualLayout>
              <c:xMode val="edge"/>
              <c:yMode val="edge"/>
              <c:x val="0.454225738875917"/>
              <c:y val="0.92076317727908696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2140018712"/>
        <c:crossesAt val="-4"/>
        <c:crossBetween val="midCat"/>
      </c:valAx>
      <c:valAx>
        <c:axId val="-2140018712"/>
        <c:scaling>
          <c:orientation val="minMax"/>
          <c:max val="3"/>
          <c:min val="-4"/>
        </c:scaling>
        <c:delete val="0"/>
        <c:axPos val="l"/>
        <c:majorGridlines>
          <c:spPr>
            <a:ln w="9525" cmpd="sng"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minorGridlines>
          <c:spPr>
            <a:ln>
              <a:prstDash val="sysDot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6.6808028311598905E-2"/>
              <c:y val="0.21304381811175399"/>
            </c:manualLayout>
          </c:layout>
          <c:overlay val="0"/>
        </c:title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-2140023640"/>
        <c:crosses val="autoZero"/>
        <c:crossBetween val="midCat"/>
        <c:minorUnit val="1"/>
      </c:valAx>
      <c:spPr>
        <a:ln w="6350"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noFill/>
              <a:ln w="15875">
                <a:solidFill>
                  <a:schemeClr val="tx1"/>
                </a:solidFill>
              </a:ln>
            </c:spPr>
          </c:marker>
          <c:yVal>
            <c:numRef>
              <c:f>'water(Air)'!$G$94:$G$113</c:f>
              <c:numCache>
                <c:formatCode>0.00</c:formatCode>
                <c:ptCount val="20"/>
                <c:pt idx="0">
                  <c:v>131.24</c:v>
                </c:pt>
                <c:pt idx="1">
                  <c:v>131.24</c:v>
                </c:pt>
                <c:pt idx="2">
                  <c:v>70.16</c:v>
                </c:pt>
                <c:pt idx="3">
                  <c:v>45.82</c:v>
                </c:pt>
                <c:pt idx="4">
                  <c:v>39.4</c:v>
                </c:pt>
                <c:pt idx="5">
                  <c:v>38.1</c:v>
                </c:pt>
                <c:pt idx="6">
                  <c:v>38.58</c:v>
                </c:pt>
                <c:pt idx="7">
                  <c:v>37.57</c:v>
                </c:pt>
                <c:pt idx="8">
                  <c:v>38.96</c:v>
                </c:pt>
                <c:pt idx="9">
                  <c:v>39.18</c:v>
                </c:pt>
                <c:pt idx="10">
                  <c:v>38.880000000000003</c:v>
                </c:pt>
                <c:pt idx="11">
                  <c:v>38.99</c:v>
                </c:pt>
                <c:pt idx="12">
                  <c:v>36.479999999999997</c:v>
                </c:pt>
                <c:pt idx="13">
                  <c:v>35.07</c:v>
                </c:pt>
                <c:pt idx="14">
                  <c:v>28.72</c:v>
                </c:pt>
                <c:pt idx="15">
                  <c:v>26.02</c:v>
                </c:pt>
                <c:pt idx="16">
                  <c:v>23.83</c:v>
                </c:pt>
                <c:pt idx="17">
                  <c:v>20.46</c:v>
                </c:pt>
                <c:pt idx="18">
                  <c:v>19.170000000000009</c:v>
                </c:pt>
                <c:pt idx="19">
                  <c:v>15.77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A6-0B47-B929-8E077920F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131528"/>
        <c:axId val="-2144136664"/>
      </c:scatterChart>
      <c:valAx>
        <c:axId val="-21441315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/>
                  <a:t>Measurement #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-2144136664"/>
        <c:crosses val="autoZero"/>
        <c:crossBetween val="midCat"/>
      </c:valAx>
      <c:valAx>
        <c:axId val="-21441366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Contact Angle (°)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r-FR"/>
          </a:p>
        </c:txPr>
        <c:crossAx val="-21441315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0.17684</cdr:x>
      <cdr:y>0.39448</cdr:y>
    </cdr:from>
    <cdr:to>
      <cdr:x>0.95042</cdr:x>
      <cdr:y>0.39448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B8CB602-3FD9-7B4F-8EF4-59ED458B620D}"/>
            </a:ext>
          </a:extLst>
        </cdr:cNvPr>
        <cdr:cNvCxnSpPr/>
      </cdr:nvCxnSpPr>
      <cdr:spPr>
        <a:xfrm xmlns:a="http://schemas.openxmlformats.org/drawingml/2006/main">
          <a:off x="1437701" y="1575865"/>
          <a:ext cx="628916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  <a:lumOff val="50000"/>
            </a:schemeClr>
          </a:solidFill>
          <a:prstDash val="soli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29FD-2552-0649-A82A-20158E2F1BB8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D5DA-C019-6A4E-87D9-0F7891D10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9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B1BAF-18C7-324A-9F8E-D83491A7A9DF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0F17-69E0-B740-91DC-7478F6E50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1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0F17-69E0-B740-91DC-7478F6E50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6D65-3F4D-3543-92BB-C5A93F8839A2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887B-E04A-A543-92ED-B189B69ED0EA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7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4854-752E-F84F-98C8-5902BAF73453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1D0-F951-0B41-9462-FEC9DFAF4541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0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582F-8C90-6C4A-99B2-C69048D5D87D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4AF4-9035-E84D-B3D3-8EC89E20576B}" type="datetime1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CA3-28E3-B54F-AF3B-3E9ED1D07781}" type="datetime1">
              <a:rPr lang="en-US" smtClean="0"/>
              <a:t>6/17/19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6D05-C6DC-5A4B-83B1-3E81A7499F96}" type="datetime1">
              <a:rPr lang="en-US" smtClean="0"/>
              <a:t>6/17/19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A974-B8C2-9340-A387-2D3F8B2596F4}" type="datetime1">
              <a:rPr lang="en-US" smtClean="0"/>
              <a:t>6/17/19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DFB2-6BB4-054B-A44D-41048D48174E}" type="datetime1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7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186B5-AEC6-CF42-93D8-C38510E85F61}" type="datetime1">
              <a:rPr lang="en-US" smtClean="0"/>
              <a:t>6/17/19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7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88F8-5CCF-6C4A-B337-F4DFAFF6D677}" type="datetime1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83E7-4C07-6D41-8A4B-D82549CC4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9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11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366"/>
            <a:ext cx="7772400" cy="264566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660066"/>
                </a:solidFill>
              </a:rPr>
              <a:t>Measuring the wetting properties of </a:t>
            </a:r>
            <a:r>
              <a:rPr lang="en-US" sz="3200" dirty="0" err="1">
                <a:solidFill>
                  <a:srgbClr val="660066"/>
                </a:solidFill>
              </a:rPr>
              <a:t>cyclopentane</a:t>
            </a:r>
            <a:r>
              <a:rPr lang="en-US" sz="3200" dirty="0">
                <a:solidFill>
                  <a:srgbClr val="660066"/>
                </a:solidFill>
              </a:rPr>
              <a:t> hydrates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507" y="2363026"/>
            <a:ext cx="7161631" cy="420883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Baskerville"/>
              </a:rPr>
              <a:t>Fanny Thomas</a:t>
            </a:r>
            <a:r>
              <a:rPr lang="en-US" sz="1800" baseline="30000" dirty="0">
                <a:solidFill>
                  <a:schemeClr val="tx1"/>
                </a:solidFill>
                <a:cs typeface="Baskerville"/>
              </a:rPr>
              <a:t>1</a:t>
            </a:r>
            <a:r>
              <a:rPr lang="en-US" sz="1800" dirty="0">
                <a:solidFill>
                  <a:schemeClr val="tx1"/>
                </a:solidFill>
                <a:cs typeface="Baskerville"/>
              </a:rPr>
              <a:t>, Jeffrey Morris</a:t>
            </a:r>
            <a:r>
              <a:rPr lang="en-US" sz="1800" baseline="30000" dirty="0">
                <a:solidFill>
                  <a:schemeClr val="tx1"/>
                </a:solidFill>
                <a:cs typeface="Baskerville"/>
              </a:rPr>
              <a:t>1</a:t>
            </a:r>
            <a:r>
              <a:rPr lang="en-US" sz="1800" dirty="0">
                <a:solidFill>
                  <a:schemeClr val="tx1"/>
                </a:solidFill>
                <a:cs typeface="Baskerville"/>
              </a:rPr>
              <a:t> and Didier Dalmazzone</a:t>
            </a:r>
            <a:r>
              <a:rPr lang="en-US" sz="1800" baseline="30000" dirty="0">
                <a:solidFill>
                  <a:schemeClr val="tx1"/>
                </a:solidFill>
                <a:cs typeface="Baskerville"/>
              </a:rPr>
              <a:t>2</a:t>
            </a:r>
            <a:endParaRPr lang="en-US" sz="1800" dirty="0">
              <a:solidFill>
                <a:schemeClr val="tx1"/>
              </a:solidFill>
              <a:cs typeface="Baskerville"/>
            </a:endParaRPr>
          </a:p>
          <a:p>
            <a:endParaRPr lang="en-US" sz="1800" dirty="0">
              <a:solidFill>
                <a:srgbClr val="646B86"/>
              </a:solidFill>
              <a:latin typeface="Baskerville Old Face" panose="02020602080505020303" pitchFamily="18" charset="0"/>
              <a:cs typeface="Baskerville"/>
            </a:endParaRPr>
          </a:p>
          <a:p>
            <a:r>
              <a:rPr lang="en-US" sz="1800" baseline="30000" dirty="0">
                <a:solidFill>
                  <a:srgbClr val="646B86"/>
                </a:solidFill>
                <a:cs typeface="Baskerville"/>
              </a:rPr>
              <a:t>1 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The </a:t>
            </a:r>
            <a:r>
              <a:rPr lang="en-US" sz="1800" dirty="0" err="1">
                <a:solidFill>
                  <a:srgbClr val="646B86"/>
                </a:solidFill>
                <a:cs typeface="Baskerville"/>
              </a:rPr>
              <a:t>Levich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 Institute and Department of Chemical Engineering, </a:t>
            </a:r>
          </a:p>
          <a:p>
            <a:r>
              <a:rPr lang="en-US" sz="1800" dirty="0">
                <a:solidFill>
                  <a:srgbClr val="646B86"/>
                </a:solidFill>
                <a:cs typeface="Baskerville"/>
              </a:rPr>
              <a:t>The City College of New York</a:t>
            </a:r>
          </a:p>
          <a:p>
            <a:r>
              <a:rPr lang="en-US" sz="1800" baseline="30000" dirty="0">
                <a:solidFill>
                  <a:srgbClr val="646B86"/>
                </a:solidFill>
                <a:cs typeface="Baskerville"/>
              </a:rPr>
              <a:t>2 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ENSTA </a:t>
            </a:r>
            <a:r>
              <a:rPr lang="en-US" sz="1800" dirty="0" err="1">
                <a:solidFill>
                  <a:srgbClr val="646B86"/>
                </a:solidFill>
                <a:cs typeface="Baskerville"/>
              </a:rPr>
              <a:t>ParisTech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, </a:t>
            </a:r>
            <a:r>
              <a:rPr lang="en-US" sz="1800" dirty="0" err="1">
                <a:solidFill>
                  <a:srgbClr val="646B86"/>
                </a:solidFill>
                <a:cs typeface="Baskerville"/>
              </a:rPr>
              <a:t>Unité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 </a:t>
            </a:r>
            <a:r>
              <a:rPr lang="en-US" sz="1800" dirty="0" err="1">
                <a:solidFill>
                  <a:srgbClr val="646B86"/>
                </a:solidFill>
                <a:cs typeface="Baskerville"/>
              </a:rPr>
              <a:t>Chimie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 et </a:t>
            </a:r>
            <a:r>
              <a:rPr lang="en-US" sz="1800" dirty="0" err="1">
                <a:solidFill>
                  <a:srgbClr val="646B86"/>
                </a:solidFill>
                <a:cs typeface="Baskerville"/>
              </a:rPr>
              <a:t>Procédés</a:t>
            </a:r>
            <a:endParaRPr lang="en-US" sz="1800" dirty="0">
              <a:solidFill>
                <a:srgbClr val="646B86"/>
              </a:solidFill>
              <a:cs typeface="Baskerville"/>
            </a:endParaRPr>
          </a:p>
          <a:p>
            <a:endParaRPr lang="en-US" sz="1800" b="1" dirty="0">
              <a:solidFill>
                <a:srgbClr val="646B86"/>
              </a:solidFill>
              <a:cs typeface="Baskerville"/>
            </a:endParaRPr>
          </a:p>
          <a:p>
            <a:r>
              <a:rPr lang="en-US" sz="1800" dirty="0">
                <a:solidFill>
                  <a:srgbClr val="000000"/>
                </a:solidFill>
                <a:cs typeface="Baskerville"/>
              </a:rPr>
              <a:t>PIRE Annual Review Meeting</a:t>
            </a:r>
          </a:p>
          <a:p>
            <a:r>
              <a:rPr lang="en-US" sz="1800" dirty="0">
                <a:solidFill>
                  <a:srgbClr val="646B86"/>
                </a:solidFill>
                <a:cs typeface="Baskerville"/>
              </a:rPr>
              <a:t>June 17</a:t>
            </a:r>
            <a:r>
              <a:rPr lang="en-US" sz="1800" baseline="30000" dirty="0">
                <a:solidFill>
                  <a:srgbClr val="646B86"/>
                </a:solidFill>
                <a:cs typeface="Baskerville"/>
              </a:rPr>
              <a:t>th</a:t>
            </a:r>
            <a:r>
              <a:rPr lang="en-US" sz="1800" dirty="0">
                <a:solidFill>
                  <a:srgbClr val="646B86"/>
                </a:solidFill>
                <a:cs typeface="Baskerville"/>
              </a:rPr>
              <a:t>, 2019 </a:t>
            </a:r>
          </a:p>
          <a:p>
            <a:r>
              <a:rPr lang="en-US" sz="1800" dirty="0">
                <a:solidFill>
                  <a:srgbClr val="646B86"/>
                </a:solidFill>
                <a:cs typeface="Baskerville"/>
              </a:rPr>
              <a:t>Research Thrust 2: Formation and Control of Gas Hydrate Slurries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4" y="5649242"/>
            <a:ext cx="1608667" cy="12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73" y="20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660066"/>
                </a:solidFill>
              </a:rPr>
              <a:t>Surface properties of </a:t>
            </a:r>
            <a:r>
              <a:rPr lang="en-US" sz="2800" dirty="0" err="1">
                <a:solidFill>
                  <a:srgbClr val="660066"/>
                </a:solidFill>
              </a:rPr>
              <a:t>cyclopentane</a:t>
            </a:r>
            <a:r>
              <a:rPr lang="en-US" sz="2800" dirty="0">
                <a:solidFill>
                  <a:srgbClr val="660066"/>
                </a:solidFill>
              </a:rPr>
              <a:t> hydrates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400" dirty="0">
                <a:solidFill>
                  <a:srgbClr val="595959"/>
                </a:solidFill>
              </a:rPr>
              <a:t>Choice of the liquid/liquid systems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77" y="565446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 err="1"/>
              <a:t>Asserson</a:t>
            </a:r>
            <a:r>
              <a:rPr lang="en-US" sz="1400" dirty="0"/>
              <a:t>, R. B., Hoffmann, A. C., </a:t>
            </a:r>
            <a:r>
              <a:rPr lang="en-US" sz="1400" dirty="0" err="1"/>
              <a:t>Høiland</a:t>
            </a:r>
            <a:r>
              <a:rPr lang="en-US" sz="1400" dirty="0"/>
              <a:t>, S., &amp; </a:t>
            </a:r>
            <a:r>
              <a:rPr lang="en-US" sz="1400" dirty="0" err="1"/>
              <a:t>Asvik</a:t>
            </a:r>
            <a:r>
              <a:rPr lang="en-US" sz="1400" dirty="0"/>
              <a:t>, K. M. (2009). Interfacial tension measurement of </a:t>
            </a:r>
            <a:r>
              <a:rPr lang="en-US" sz="1400" dirty="0" err="1"/>
              <a:t>freon</a:t>
            </a:r>
            <a:r>
              <a:rPr lang="en-US" sz="1400" dirty="0"/>
              <a:t> hydrates by droplet deposition and contact angle measurements. Journal of Petroleum Science and Engineering, 68(3-4), 209-217.</a:t>
            </a:r>
          </a:p>
          <a:p>
            <a:endParaRPr lang="en-US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 Brown, E. P., Hu, S., Wells, J., Wang, X., &amp; </a:t>
            </a:r>
            <a:r>
              <a:rPr lang="en-US" sz="1400" dirty="0" err="1"/>
              <a:t>Koh</a:t>
            </a:r>
            <a:r>
              <a:rPr lang="en-US" sz="1400" dirty="0"/>
              <a:t>, C. A.. "Direct measurements of contact angles on </a:t>
            </a:r>
            <a:r>
              <a:rPr lang="en-US" sz="1400" dirty="0" err="1"/>
              <a:t>cyclopentane</a:t>
            </a:r>
            <a:r>
              <a:rPr lang="en-US" sz="1400" dirty="0"/>
              <a:t> hydrates." Energy &amp; fuels 32.6 (2018): 6619-6626.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6982"/>
              </p:ext>
            </p:extLst>
          </p:nvPr>
        </p:nvGraphicFramePr>
        <p:xfrm>
          <a:off x="178326" y="1963160"/>
          <a:ext cx="4143168" cy="3254697"/>
        </p:xfrm>
        <a:graphic>
          <a:graphicData uri="http://schemas.openxmlformats.org/drawingml/2006/table">
            <a:tbl>
              <a:tblPr/>
              <a:tblGrid>
                <a:gridCol w="3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33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Surrounding Fluid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Droplet phase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Dichloromethane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1,2-Dichloroethane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Chloroform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Cyclopentane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DI-Water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Olive Oil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Pumping Oil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Silicone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Oil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Air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All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of the above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8326" y="1464431"/>
            <a:ext cx="462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Selected systems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02930" y="1441536"/>
            <a:ext cx="46575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Previous work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Asserson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et. al. (2009), Norway 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Freon hydrates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Chlorinated hydrocarbons / Water 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contact angle, water wet</a:t>
            </a:r>
          </a:p>
          <a:p>
            <a:r>
              <a:rPr lang="mr-IN" dirty="0"/>
              <a:t>    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Brown et. al (2018), Colorado School of Mines 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Cyclopentane hydrates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Cyclopentane / Water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contact angle of </a:t>
            </a:r>
            <a:r>
              <a:rPr lang="en-US" dirty="0" err="1"/>
              <a:t>θ</a:t>
            </a:r>
            <a:r>
              <a:rPr lang="en-US" dirty="0"/>
              <a:t>=94.2° +/- 8.5°</a:t>
            </a:r>
          </a:p>
          <a:p>
            <a:r>
              <a:rPr lang="en-US" dirty="0"/>
              <a:t>=&gt; </a:t>
            </a:r>
            <a:r>
              <a:rPr lang="x-none" dirty="0"/>
              <a:t>Skeptical about this non intuitive result</a:t>
            </a:r>
            <a:endParaRPr lang="it-IT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2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38" y="1811477"/>
            <a:ext cx="1458000" cy="1620000"/>
          </a:xfrm>
          <a:prstGeom prst="rect">
            <a:avLst/>
          </a:prstGeom>
        </p:spPr>
      </p:pic>
      <p:pic>
        <p:nvPicPr>
          <p:cNvPr id="4" name="Image 3" descr="CA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49029" y="1811477"/>
            <a:ext cx="1539000" cy="1620000"/>
          </a:xfrm>
          <a:prstGeom prst="rect">
            <a:avLst/>
          </a:prstGeom>
        </p:spPr>
      </p:pic>
      <p:pic>
        <p:nvPicPr>
          <p:cNvPr id="5" name="Image 4" descr="CA_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57620" y="1811477"/>
            <a:ext cx="1539000" cy="1620000"/>
          </a:xfrm>
          <a:prstGeom prst="rect">
            <a:avLst/>
          </a:prstGeom>
        </p:spPr>
      </p:pic>
      <p:pic>
        <p:nvPicPr>
          <p:cNvPr id="6" name="Image 6" descr="CA_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1367" y="1811477"/>
            <a:ext cx="1458000" cy="1620000"/>
          </a:xfrm>
          <a:prstGeom prst="rect">
            <a:avLst/>
          </a:prstGeom>
        </p:spPr>
      </p:pic>
      <p:pic>
        <p:nvPicPr>
          <p:cNvPr id="7" name="Image 9" descr="CA_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4557" y="1811477"/>
            <a:ext cx="1522839" cy="1620000"/>
          </a:xfrm>
          <a:prstGeom prst="rect">
            <a:avLst/>
          </a:prstGeom>
        </p:spPr>
      </p:pic>
      <p:graphicFrame>
        <p:nvGraphicFramePr>
          <p:cNvPr id="8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55682"/>
              </p:ext>
            </p:extLst>
          </p:nvPr>
        </p:nvGraphicFramePr>
        <p:xfrm>
          <a:off x="-44160" y="3457715"/>
          <a:ext cx="501511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285720" y="1156379"/>
            <a:ext cx="8591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A </a:t>
            </a:r>
            <a:r>
              <a:rPr lang="fr-FR" sz="1600" dirty="0" err="1"/>
              <a:t>droplet</a:t>
            </a:r>
            <a:r>
              <a:rPr lang="fr-FR" sz="1600" dirty="0"/>
              <a:t> of DI water (V=20µL)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deposited</a:t>
            </a:r>
            <a:r>
              <a:rPr lang="fr-FR" sz="1600" dirty="0"/>
              <a:t> on the hydrate surface, </a:t>
            </a:r>
            <a:r>
              <a:rPr lang="fr-FR" sz="1600" dirty="0" err="1"/>
              <a:t>immersed</a:t>
            </a:r>
            <a:r>
              <a:rPr lang="fr-FR" sz="1600" dirty="0"/>
              <a:t> in CP. It </a:t>
            </a:r>
            <a:r>
              <a:rPr lang="fr-FR" sz="1600" dirty="0" err="1"/>
              <a:t>spreads</a:t>
            </a:r>
            <a:r>
              <a:rPr lang="fr-FR" sz="1600" dirty="0"/>
              <a:t> out </a:t>
            </a:r>
            <a:r>
              <a:rPr lang="fr-FR" sz="1600" dirty="0" err="1"/>
              <a:t>almost</a:t>
            </a:r>
            <a:r>
              <a:rPr lang="fr-FR" sz="1600" dirty="0"/>
              <a:t> </a:t>
            </a:r>
            <a:r>
              <a:rPr lang="fr-FR" sz="1600" dirty="0" err="1"/>
              <a:t>completely</a:t>
            </a:r>
            <a:r>
              <a:rPr lang="fr-FR" sz="1600" dirty="0"/>
              <a:t> </a:t>
            </a:r>
            <a:r>
              <a:rPr lang="fr-FR" sz="1600" dirty="0" err="1"/>
              <a:t>before</a:t>
            </a:r>
            <a:r>
              <a:rPr lang="fr-FR" sz="1600" dirty="0"/>
              <a:t> </a:t>
            </a:r>
            <a:r>
              <a:rPr lang="fr-FR" sz="1600" dirty="0" err="1"/>
              <a:t>turning</a:t>
            </a:r>
            <a:r>
              <a:rPr lang="fr-FR" sz="1600" dirty="0"/>
              <a:t> </a:t>
            </a:r>
            <a:r>
              <a:rPr lang="fr-FR" sz="1600" dirty="0" err="1"/>
              <a:t>into</a:t>
            </a:r>
            <a:r>
              <a:rPr lang="fr-FR" sz="1600" dirty="0"/>
              <a:t> hydrate. </a:t>
            </a:r>
            <a:r>
              <a:rPr lang="fr-FR" sz="1600" dirty="0" err="1"/>
              <a:t>Temperature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about 1.5C° in the bath.</a:t>
            </a:r>
          </a:p>
        </p:txBody>
      </p:sp>
      <p:cxnSp>
        <p:nvCxnSpPr>
          <p:cNvPr id="10" name="Connecteur droit avec flèche 12"/>
          <p:cNvCxnSpPr/>
          <p:nvPr/>
        </p:nvCxnSpPr>
        <p:spPr>
          <a:xfrm flipH="1">
            <a:off x="2275312" y="4755284"/>
            <a:ext cx="79052" cy="3600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3"/>
          <p:cNvSpPr txBox="1"/>
          <p:nvPr/>
        </p:nvSpPr>
        <p:spPr>
          <a:xfrm>
            <a:off x="2310217" y="4473280"/>
            <a:ext cx="887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t=1s</a:t>
            </a:r>
          </a:p>
        </p:txBody>
      </p:sp>
      <p:cxnSp>
        <p:nvCxnSpPr>
          <p:cNvPr id="12" name="Connecteur droit avec flèche 15"/>
          <p:cNvCxnSpPr/>
          <p:nvPr/>
        </p:nvCxnSpPr>
        <p:spPr>
          <a:xfrm>
            <a:off x="3857620" y="5145571"/>
            <a:ext cx="82435" cy="2284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6"/>
          <p:cNvSpPr txBox="1"/>
          <p:nvPr/>
        </p:nvSpPr>
        <p:spPr>
          <a:xfrm>
            <a:off x="3364670" y="4191464"/>
            <a:ext cx="130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t=7s</a:t>
            </a:r>
          </a:p>
          <a:p>
            <a:r>
              <a:rPr lang="x-none" sz="1400" dirty="0"/>
              <a:t>Water puddle turns into hydrate</a:t>
            </a:r>
            <a:endParaRPr lang="fr-FR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28820" y="2124703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2456" y="3698706"/>
            <a:ext cx="4096418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contrast with previous work, we find that the hydrate surface is</a:t>
            </a:r>
            <a:r>
              <a:rPr lang="en-US" b="1" dirty="0"/>
              <a:t> totally wetted </a:t>
            </a:r>
            <a:r>
              <a:rPr lang="en-US" dirty="0"/>
              <a:t>by water when immersed in </a:t>
            </a:r>
            <a:r>
              <a:rPr lang="en-US" dirty="0" err="1"/>
              <a:t>cyclopentane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r>
              <a:rPr lang="en-US" dirty="0"/>
              <a:t>Brown et. al </a:t>
            </a:r>
            <a:r>
              <a:rPr lang="en-US" baseline="30000" dirty="0"/>
              <a:t>1</a:t>
            </a:r>
            <a:r>
              <a:rPr lang="en-US" dirty="0"/>
              <a:t> 			</a:t>
            </a:r>
            <a:r>
              <a:rPr lang="en-US" dirty="0" err="1"/>
              <a:t>Θ</a:t>
            </a:r>
            <a:r>
              <a:rPr lang="en-US" dirty="0"/>
              <a:t> = 94.2° +/- 8.5°</a:t>
            </a:r>
          </a:p>
          <a:p>
            <a:r>
              <a:rPr lang="en-US" dirty="0"/>
              <a:t>Our work: total wetting 	</a:t>
            </a:r>
            <a:r>
              <a:rPr lang="en-US" dirty="0" err="1"/>
              <a:t>Θ</a:t>
            </a:r>
            <a:r>
              <a:rPr lang="en-US" dirty="0"/>
              <a:t> close to 0°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77" y="635964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/>
              <a:t>Brown, E. P., Hu, S., Wells, J., Wang, X., &amp; </a:t>
            </a:r>
            <a:r>
              <a:rPr lang="en-US" sz="1400" dirty="0" err="1"/>
              <a:t>Koh</a:t>
            </a:r>
            <a:r>
              <a:rPr lang="en-US" sz="1400" dirty="0"/>
              <a:t>, C. A.. "Direct measurements of contact angles on </a:t>
            </a:r>
            <a:r>
              <a:rPr lang="en-US" sz="1400" dirty="0" err="1"/>
              <a:t>cyclopentane</a:t>
            </a:r>
            <a:r>
              <a:rPr lang="en-US" sz="1400" dirty="0"/>
              <a:t> hydrates." Energy &amp; fuels 32.6 (2018): 6619-6626.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09395" y="2146471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50288" y="2146471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84054" y="2146471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8216" y="2185173"/>
            <a:ext cx="51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35473" y="2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Surface properties of </a:t>
            </a:r>
            <a:r>
              <a:rPr lang="en-US" sz="2800" dirty="0" err="1">
                <a:solidFill>
                  <a:srgbClr val="660066"/>
                </a:solidFill>
              </a:rPr>
              <a:t>cyclopentane</a:t>
            </a:r>
            <a:r>
              <a:rPr lang="en-US" sz="2800" dirty="0">
                <a:solidFill>
                  <a:srgbClr val="660066"/>
                </a:solidFill>
              </a:rPr>
              <a:t> hydrates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400" dirty="0" err="1">
                <a:solidFill>
                  <a:srgbClr val="595959"/>
                </a:solidFill>
              </a:rPr>
              <a:t>Cyclopentane</a:t>
            </a:r>
            <a:r>
              <a:rPr lang="en-US" sz="2400" dirty="0">
                <a:solidFill>
                  <a:srgbClr val="595959"/>
                </a:solidFill>
              </a:rPr>
              <a:t> / Water system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5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342" y="1147763"/>
            <a:ext cx="8801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Finite contact angles were obtained with brine as the surrounding phase and chlorinated hydrocarbons as the droplet phase.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Contact angle measurements were averaged over:</a:t>
            </a:r>
          </a:p>
          <a:p>
            <a:pPr marL="285750" indent="-285750">
              <a:buFontTx/>
              <a:buChar char="-"/>
            </a:pPr>
            <a:r>
              <a:rPr lang="en-US" dirty="0"/>
              <a:t>Multiple droplets for each substrate (tilting of the surface)</a:t>
            </a:r>
          </a:p>
          <a:p>
            <a:pPr marL="285750" indent="-285750">
              <a:buFontTx/>
              <a:buChar char="-"/>
            </a:pPr>
            <a:r>
              <a:rPr lang="en-US" dirty="0"/>
              <a:t>Right and left contact angle for each droplet (pinning and hysteresis)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Different hydrate surfaces, over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2342" y="1825625"/>
            <a:ext cx="8500034" cy="1965244"/>
            <a:chOff x="342342" y="2047875"/>
            <a:chExt cx="8500034" cy="19652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343" y="2047875"/>
              <a:ext cx="2451658" cy="19486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17344" y="2047875"/>
              <a:ext cx="2483799" cy="196524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4486" y="2047875"/>
              <a:ext cx="2517890" cy="194864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42342" y="3190875"/>
              <a:ext cx="2451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Dichloromethane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49484" y="3190875"/>
              <a:ext cx="2451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1,2 - </a:t>
              </a:r>
              <a:r>
                <a:rPr lang="en-US" dirty="0" err="1">
                  <a:solidFill>
                    <a:schemeClr val="bg1"/>
                  </a:solidFill>
                </a:rPr>
                <a:t>Dichloroethane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8967" y="3190875"/>
              <a:ext cx="2451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Chloroform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777" y="3608705"/>
              <a:ext cx="1398131" cy="21243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3653" y="3608705"/>
              <a:ext cx="1421557" cy="2159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1653" y="3608705"/>
              <a:ext cx="1421557" cy="215996"/>
            </a:xfrm>
            <a:prstGeom prst="rect">
              <a:avLst/>
            </a:prstGeom>
          </p:spPr>
        </p:pic>
      </p:grpSp>
      <p:pic>
        <p:nvPicPr>
          <p:cNvPr id="13" name="Picture 12" descr="Screen Shot 2019-06-05 at 12.18.44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342" y="5162606"/>
            <a:ext cx="8619910" cy="156529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5473" y="2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Surface properties of </a:t>
            </a:r>
            <a:r>
              <a:rPr lang="en-US" sz="2800" dirty="0" err="1">
                <a:solidFill>
                  <a:srgbClr val="660066"/>
                </a:solidFill>
              </a:rPr>
              <a:t>cyclopentane</a:t>
            </a:r>
            <a:r>
              <a:rPr lang="en-US" sz="2800" dirty="0">
                <a:solidFill>
                  <a:srgbClr val="660066"/>
                </a:solidFill>
              </a:rPr>
              <a:t> hydrates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400" dirty="0">
                <a:solidFill>
                  <a:srgbClr val="595959"/>
                </a:solidFill>
              </a:rPr>
              <a:t>Chlorinated Hydrocarbons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790262" y="6441015"/>
            <a:ext cx="2133600" cy="365125"/>
          </a:xfrm>
        </p:spPr>
        <p:txBody>
          <a:bodyPr/>
          <a:lstStyle/>
          <a:p>
            <a:fld id="{491A83E7-4C07-6D41-8A4B-D82549CC44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3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238250"/>
            <a:ext cx="851217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obtained the interfacial tension          between the droplet phase and the surrounding phase using the pendant drop method. </a:t>
            </a:r>
          </a:p>
          <a:p>
            <a:endParaRPr lang="en-US" dirty="0"/>
          </a:p>
          <a:p>
            <a:r>
              <a:rPr lang="en-US" dirty="0"/>
              <a:t>Young’s law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Young-</a:t>
            </a:r>
            <a:r>
              <a:rPr lang="en-US" dirty="0" err="1"/>
              <a:t>Dupré</a:t>
            </a:r>
            <a:r>
              <a:rPr lang="en-US" dirty="0"/>
              <a:t> equation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        </a:t>
            </a:r>
            <a:r>
              <a:rPr lang="en-US" baseline="-25000" dirty="0"/>
              <a:t>         </a:t>
            </a:r>
            <a:r>
              <a:rPr lang="en-US" dirty="0"/>
              <a:t>is the work of adhesion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02446"/>
              </p:ext>
            </p:extLst>
          </p:nvPr>
        </p:nvGraphicFramePr>
        <p:xfrm>
          <a:off x="317501" y="4274156"/>
          <a:ext cx="8369299" cy="2234593"/>
        </p:xfrm>
        <a:graphic>
          <a:graphicData uri="http://schemas.openxmlformats.org/drawingml/2006/table">
            <a:tbl>
              <a:tblPr/>
              <a:tblGrid>
                <a:gridCol w="1912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23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Droplet phase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Contact 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Angle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Interfacial</a:t>
                      </a:r>
                    </a:p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Tension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mN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/m)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From Young’s law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mN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/m)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Work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of adhesion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mN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/m)</a:t>
                      </a:r>
                      <a:endParaRPr lang="en-US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Dichloromethane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149°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27.9 +/- 0.1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- 23.9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4.0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64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1,2-Dichloroethane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140°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26.5 +/- 0.2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- 20.3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6.2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6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Chloroform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125°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27.7 +/- 0.1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-15.9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11.2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99" y="2470006"/>
            <a:ext cx="2607712" cy="251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3343276"/>
            <a:ext cx="2416043" cy="2519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06" y="3805202"/>
            <a:ext cx="602656" cy="215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806" y="4957727"/>
            <a:ext cx="602656" cy="2159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474" y="4969353"/>
            <a:ext cx="340301" cy="1799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497" y="4989477"/>
            <a:ext cx="1206536" cy="1799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224" y="1364747"/>
            <a:ext cx="340301" cy="179994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889320" y="3549506"/>
            <a:ext cx="403225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00062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9044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78026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17008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55990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72936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33954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94972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509003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119185" y="3673404"/>
            <a:ext cx="273047" cy="158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hord 39"/>
          <p:cNvSpPr>
            <a:spLocks noChangeAspect="1"/>
          </p:cNvSpPr>
          <p:nvPr/>
        </p:nvSpPr>
        <p:spPr>
          <a:xfrm rot="5773081">
            <a:off x="5336555" y="2540917"/>
            <a:ext cx="3194660" cy="3203984"/>
          </a:xfrm>
          <a:prstGeom prst="chord">
            <a:avLst>
              <a:gd name="adj1" fmla="val 6325236"/>
              <a:gd name="adj2" fmla="val 1451335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0" idx="0"/>
          </p:cNvCxnSpPr>
          <p:nvPr/>
        </p:nvCxnSpPr>
        <p:spPr>
          <a:xfrm flipV="1">
            <a:off x="5445096" y="2882900"/>
            <a:ext cx="304829" cy="66939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445096" y="3546331"/>
            <a:ext cx="608216" cy="2789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5045075" y="3546331"/>
            <a:ext cx="400742" cy="2790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004" y="2692936"/>
            <a:ext cx="408367" cy="2159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243" y="3235276"/>
            <a:ext cx="509625" cy="216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682" y="3228409"/>
            <a:ext cx="509625" cy="216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72" y="3231925"/>
            <a:ext cx="123428" cy="216000"/>
          </a:xfrm>
          <a:prstGeom prst="rect">
            <a:avLst/>
          </a:prstGeom>
        </p:spPr>
      </p:pic>
      <p:sp>
        <p:nvSpPr>
          <p:cNvPr id="56" name="Freeform 55"/>
          <p:cNvSpPr/>
          <p:nvPr/>
        </p:nvSpPr>
        <p:spPr>
          <a:xfrm>
            <a:off x="5607050" y="3267075"/>
            <a:ext cx="108655" cy="269875"/>
          </a:xfrm>
          <a:custGeom>
            <a:avLst/>
            <a:gdLst>
              <a:gd name="connsiteX0" fmla="*/ 0 w 108655"/>
              <a:gd name="connsiteY0" fmla="*/ 0 h 269875"/>
              <a:gd name="connsiteX1" fmla="*/ 60325 w 108655"/>
              <a:gd name="connsiteY1" fmla="*/ 50800 h 269875"/>
              <a:gd name="connsiteX2" fmla="*/ 98425 w 108655"/>
              <a:gd name="connsiteY2" fmla="*/ 117475 h 269875"/>
              <a:gd name="connsiteX3" fmla="*/ 107950 w 108655"/>
              <a:gd name="connsiteY3" fmla="*/ 184150 h 269875"/>
              <a:gd name="connsiteX4" fmla="*/ 107950 w 108655"/>
              <a:gd name="connsiteY4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55" h="269875">
                <a:moveTo>
                  <a:pt x="0" y="0"/>
                </a:moveTo>
                <a:cubicBezTo>
                  <a:pt x="21960" y="15610"/>
                  <a:pt x="43921" y="31221"/>
                  <a:pt x="60325" y="50800"/>
                </a:cubicBezTo>
                <a:cubicBezTo>
                  <a:pt x="76729" y="70379"/>
                  <a:pt x="90488" y="95250"/>
                  <a:pt x="98425" y="117475"/>
                </a:cubicBezTo>
                <a:cubicBezTo>
                  <a:pt x="106363" y="139700"/>
                  <a:pt x="106363" y="158750"/>
                  <a:pt x="107950" y="184150"/>
                </a:cubicBezTo>
                <a:cubicBezTo>
                  <a:pt x="109538" y="209550"/>
                  <a:pt x="107950" y="269875"/>
                  <a:pt x="107950" y="269875"/>
                </a:cubicBezTo>
              </a:path>
            </a:pathLst>
          </a:cu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290062" y="3035170"/>
            <a:ext cx="10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94016" y="2066938"/>
            <a:ext cx="10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 1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35473" y="2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Surface properties of </a:t>
            </a:r>
            <a:r>
              <a:rPr lang="en-US" sz="2800" dirty="0" err="1">
                <a:solidFill>
                  <a:srgbClr val="660066"/>
                </a:solidFill>
              </a:rPr>
              <a:t>cyclopentane</a:t>
            </a:r>
            <a:r>
              <a:rPr lang="en-US" sz="2800" dirty="0">
                <a:solidFill>
                  <a:srgbClr val="660066"/>
                </a:solidFill>
              </a:rPr>
              <a:t> hydrates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400" dirty="0">
                <a:solidFill>
                  <a:srgbClr val="595959"/>
                </a:solidFill>
              </a:rPr>
              <a:t>Chlorinated Hydrocarbons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0262" y="6441015"/>
            <a:ext cx="2133600" cy="365125"/>
          </a:xfrm>
        </p:spPr>
        <p:txBody>
          <a:bodyPr/>
          <a:lstStyle/>
          <a:p>
            <a:fld id="{491A83E7-4C07-6D41-8A4B-D82549CC44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7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27236"/>
              </p:ext>
            </p:extLst>
          </p:nvPr>
        </p:nvGraphicFramePr>
        <p:xfrm>
          <a:off x="698501" y="3798332"/>
          <a:ext cx="4331155" cy="2731138"/>
        </p:xfrm>
        <a:graphic>
          <a:graphicData uri="http://schemas.openxmlformats.org/drawingml/2006/table">
            <a:tbl>
              <a:tblPr/>
              <a:tblGrid>
                <a:gridCol w="168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Surrounding phase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Droplet phase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Dichloromethane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149°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1,2-Dichloroethane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140°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Chloroform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125°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nl-N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Cyclopentane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DI-Water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0°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Oils (olive, pumping, silicone)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Brine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0°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6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Air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All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 of the above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badi MT Condensed Light"/>
                        <a:cs typeface="Abadi MT Condensed Ligh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badi MT Condensed Light"/>
                          <a:cs typeface="Abadi MT Condensed Light"/>
                        </a:rPr>
                        <a:t>0°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50000" y="1446737"/>
            <a:ext cx="1659460" cy="1659459"/>
            <a:chOff x="6127750" y="1446737"/>
            <a:chExt cx="1659460" cy="1659459"/>
          </a:xfrm>
        </p:grpSpPr>
        <p:grpSp>
          <p:nvGrpSpPr>
            <p:cNvPr id="3" name="Group 2"/>
            <p:cNvGrpSpPr/>
            <p:nvPr/>
          </p:nvGrpSpPr>
          <p:grpSpPr>
            <a:xfrm>
              <a:off x="6127750" y="1446737"/>
              <a:ext cx="1659459" cy="1659459"/>
              <a:chOff x="5381625" y="1211263"/>
              <a:chExt cx="1659459" cy="1659459"/>
            </a:xfrm>
          </p:grpSpPr>
          <p:pic>
            <p:nvPicPr>
              <p:cNvPr id="5" name="Picture 4" descr="Capture1_before.png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81625" y="1211263"/>
                <a:ext cx="1659459" cy="165945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7" name="ZoneTexte 11"/>
              <p:cNvSpPr txBox="1"/>
              <p:nvPr/>
            </p:nvSpPr>
            <p:spPr>
              <a:xfrm>
                <a:off x="6352769" y="1936940"/>
                <a:ext cx="643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/>
                  <a:t>Brine</a:t>
                </a:r>
                <a:endParaRPr lang="fr-FR" sz="16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413375" y="1837483"/>
                <a:ext cx="777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T=2°C</a:t>
                </a:r>
              </a:p>
            </p:txBody>
          </p:sp>
        </p:grpSp>
        <p:sp>
          <p:nvSpPr>
            <p:cNvPr id="9" name="ZoneTexte 11"/>
            <p:cNvSpPr txBox="1"/>
            <p:nvPr/>
          </p:nvSpPr>
          <p:spPr>
            <a:xfrm>
              <a:off x="6937376" y="2659736"/>
              <a:ext cx="849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FFFF"/>
                  </a:solidFill>
                </a:rPr>
                <a:t>Hydrate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579" y="3861832"/>
            <a:ext cx="123427" cy="2159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501" y="1446737"/>
            <a:ext cx="5413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Systematic and robust procedure to create </a:t>
            </a:r>
            <a:r>
              <a:rPr lang="en-US" dirty="0" err="1"/>
              <a:t>cyclopentane</a:t>
            </a:r>
            <a:r>
              <a:rPr lang="en-US" dirty="0"/>
              <a:t> hydrates with a smooth and rigid surface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New information on the wetting properties of </a:t>
            </a:r>
            <a:r>
              <a:rPr lang="en-US" dirty="0" err="1"/>
              <a:t>cyclopentane</a:t>
            </a:r>
            <a:r>
              <a:rPr lang="en-US" dirty="0"/>
              <a:t> hydrates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275" y="5314951"/>
            <a:ext cx="285769" cy="791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97525" y="5492750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aqueous phase totally wets the surface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7525" y="6160981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liquid vs. air totally wets the surface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121274" y="6397624"/>
            <a:ext cx="324000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99" y="4260850"/>
            <a:ext cx="285769" cy="8999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97525" y="4046097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aqueous phase preferentially wets the surface (     &gt;90°).</a:t>
            </a:r>
          </a:p>
          <a:p>
            <a:r>
              <a:rPr lang="en-US" dirty="0"/>
              <a:t>Chloroform has the highest affinity for the hydrate surface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224" y="4387851"/>
            <a:ext cx="123428" cy="21599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135473" y="2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Conclusions</a:t>
            </a:r>
            <a:endParaRPr lang="en-US" sz="2800" dirty="0">
              <a:solidFill>
                <a:srgbClr val="59595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187AB6-269E-C34A-857F-21019D9B7057}"/>
              </a:ext>
            </a:extLst>
          </p:cNvPr>
          <p:cNvSpPr txBox="1"/>
          <p:nvPr/>
        </p:nvSpPr>
        <p:spPr>
          <a:xfrm>
            <a:off x="1834410" y="2389783"/>
            <a:ext cx="5379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7030A0"/>
                </a:solidFill>
              </a:rPr>
              <a:t>Thank</a:t>
            </a:r>
            <a:r>
              <a:rPr lang="fr-FR" sz="2800" dirty="0">
                <a:solidFill>
                  <a:srgbClr val="7030A0"/>
                </a:solidFill>
              </a:rPr>
              <a:t> </a:t>
            </a:r>
            <a:r>
              <a:rPr lang="fr-FR" sz="2800" dirty="0" err="1">
                <a:solidFill>
                  <a:srgbClr val="7030A0"/>
                </a:solidFill>
              </a:rPr>
              <a:t>you</a:t>
            </a:r>
            <a:r>
              <a:rPr lang="fr-FR" sz="2800" dirty="0">
                <a:solidFill>
                  <a:srgbClr val="7030A0"/>
                </a:solidFill>
              </a:rPr>
              <a:t> for </a:t>
            </a:r>
            <a:r>
              <a:rPr lang="fr-FR" sz="2800" dirty="0" err="1">
                <a:solidFill>
                  <a:srgbClr val="7030A0"/>
                </a:solidFill>
              </a:rPr>
              <a:t>your</a:t>
            </a:r>
            <a:r>
              <a:rPr lang="fr-FR" sz="2800" dirty="0">
                <a:solidFill>
                  <a:srgbClr val="7030A0"/>
                </a:solidFill>
              </a:rPr>
              <a:t> attention!</a:t>
            </a:r>
          </a:p>
          <a:p>
            <a:pPr algn="ctr"/>
            <a:r>
              <a:rPr lang="fr-FR" sz="2800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556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1_befo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5" y="3596530"/>
            <a:ext cx="1875459" cy="18754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IMG_20190226_1029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797" y="3596530"/>
            <a:ext cx="1793876" cy="18901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IMG_20190226_10295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700" y="3596530"/>
            <a:ext cx="1884895" cy="188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3999" y="5580935"/>
            <a:ext cx="873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Tests conducted on the surface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sample is left at rest in the cabinet above 0°C for several hours to check for stability and residual ice.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Contact angle measurements are also conducted on ice for comparison purposes.</a:t>
            </a:r>
          </a:p>
        </p:txBody>
      </p:sp>
      <p:grpSp>
        <p:nvGrpSpPr>
          <p:cNvPr id="9" name="Groupe 20"/>
          <p:cNvGrpSpPr/>
          <p:nvPr/>
        </p:nvGrpSpPr>
        <p:grpSpPr>
          <a:xfrm>
            <a:off x="253999" y="1910360"/>
            <a:ext cx="3783218" cy="1460512"/>
            <a:chOff x="591068" y="4826008"/>
            <a:chExt cx="3783218" cy="1460512"/>
          </a:xfrm>
        </p:grpSpPr>
        <p:pic>
          <p:nvPicPr>
            <p:cNvPr id="10" name="Image 5" descr="surface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068" y="4826008"/>
              <a:ext cx="3783218" cy="14605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1" name="Connecteur droit avec flèche 7"/>
            <p:cNvCxnSpPr/>
            <p:nvPr/>
          </p:nvCxnSpPr>
          <p:spPr>
            <a:xfrm rot="5400000">
              <a:off x="3108315" y="5607065"/>
              <a:ext cx="357190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9"/>
            <p:cNvCxnSpPr/>
            <p:nvPr/>
          </p:nvCxnSpPr>
          <p:spPr>
            <a:xfrm rot="5400000">
              <a:off x="3108315" y="6107131"/>
              <a:ext cx="357190" cy="1588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0"/>
            <p:cNvSpPr txBox="1"/>
            <p:nvPr/>
          </p:nvSpPr>
          <p:spPr>
            <a:xfrm>
              <a:off x="3357554" y="5620424"/>
              <a:ext cx="100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1"/>
                  </a:solidFill>
                </a:rPr>
                <a:t>Hydrate layers</a:t>
              </a:r>
            </a:p>
          </p:txBody>
        </p:sp>
        <p:sp>
          <p:nvSpPr>
            <p:cNvPr id="14" name="ZoneTexte 11"/>
            <p:cNvSpPr txBox="1"/>
            <p:nvPr/>
          </p:nvSpPr>
          <p:spPr>
            <a:xfrm>
              <a:off x="928662" y="4826009"/>
              <a:ext cx="16430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CP</a:t>
              </a:r>
            </a:p>
          </p:txBody>
        </p:sp>
        <p:cxnSp>
          <p:nvCxnSpPr>
            <p:cNvPr id="15" name="Connecteur droit avec flèche 12"/>
            <p:cNvCxnSpPr/>
            <p:nvPr/>
          </p:nvCxnSpPr>
          <p:spPr>
            <a:xfrm rot="5400000">
              <a:off x="1750199" y="5750735"/>
              <a:ext cx="214314" cy="1588"/>
            </a:xfrm>
            <a:prstGeom prst="straightConnector1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4"/>
            <p:cNvSpPr txBox="1"/>
            <p:nvPr/>
          </p:nvSpPr>
          <p:spPr>
            <a:xfrm>
              <a:off x="1857356" y="5539103"/>
              <a:ext cx="1214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err="1">
                  <a:solidFill>
                    <a:schemeClr val="accent1"/>
                  </a:solidFill>
                </a:rPr>
                <a:t>Residual</a:t>
              </a:r>
              <a:r>
                <a:rPr lang="fr-FR" sz="1200" dirty="0">
                  <a:solidFill>
                    <a:schemeClr val="accent1"/>
                  </a:solidFill>
                </a:rPr>
                <a:t> </a:t>
              </a:r>
              <a:r>
                <a:rPr lang="fr-FR" sz="1200" dirty="0" err="1">
                  <a:solidFill>
                    <a:schemeClr val="accent1"/>
                  </a:solidFill>
                </a:rPr>
                <a:t>water+hydrate</a:t>
              </a:r>
              <a:endParaRPr lang="fr-FR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2067445" y="5051822"/>
              <a:ext cx="520166" cy="2186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2595549" y="4897447"/>
              <a:ext cx="1714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Hydrate</a:t>
              </a:r>
              <a:r>
                <a:rPr lang="fr-FR" sz="1200" dirty="0"/>
                <a:t> </a:t>
              </a:r>
              <a:r>
                <a:rPr lang="fr-FR" sz="1400" dirty="0"/>
                <a:t>surface</a:t>
              </a:r>
              <a:endParaRPr lang="fr-FR" sz="1200" dirty="0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122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Formation of a flat CP hydrate surface:</a:t>
            </a:r>
            <a:br>
              <a:rPr lang="en-US" sz="2400" dirty="0"/>
            </a:br>
            <a:r>
              <a:rPr lang="en-US" sz="2400" dirty="0"/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99" y="1235652"/>
            <a:ext cx="37832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 apparent residual water if the ice layer is thin enough to start with.</a:t>
            </a:r>
          </a:p>
        </p:txBody>
      </p:sp>
      <p:sp>
        <p:nvSpPr>
          <p:cNvPr id="23" name="ZoneTexte 11"/>
          <p:cNvSpPr txBox="1"/>
          <p:nvPr/>
        </p:nvSpPr>
        <p:spPr>
          <a:xfrm>
            <a:off x="8230388" y="4459886"/>
            <a:ext cx="643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Brine</a:t>
            </a:r>
            <a:endParaRPr lang="fr-F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999" y="3907591"/>
            <a:ext cx="248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With this method, we consistently obtain a flat, smooth and rigid hydrate surface (no ice).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126" y="1881764"/>
            <a:ext cx="2286000" cy="15208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4998142" y="1235652"/>
            <a:ext cx="37832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hydrate layer often needs to be packed before the last flipping step.</a:t>
            </a:r>
          </a:p>
        </p:txBody>
      </p:sp>
      <p:cxnSp>
        <p:nvCxnSpPr>
          <p:cNvPr id="28" name="Connecteur droit avec flèche 16"/>
          <p:cNvCxnSpPr/>
          <p:nvPr/>
        </p:nvCxnSpPr>
        <p:spPr>
          <a:xfrm flipH="1">
            <a:off x="6480710" y="2943038"/>
            <a:ext cx="1044040" cy="6807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7"/>
          <p:cNvSpPr txBox="1"/>
          <p:nvPr/>
        </p:nvSpPr>
        <p:spPr>
          <a:xfrm>
            <a:off x="7524750" y="2573706"/>
            <a:ext cx="1269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Side</a:t>
            </a:r>
            <a:r>
              <a:rPr lang="fr-FR" sz="1400" dirty="0"/>
              <a:t> </a:t>
            </a:r>
            <a:r>
              <a:rPr lang="fr-FR" sz="1400" dirty="0" err="1"/>
              <a:t>used</a:t>
            </a:r>
            <a:r>
              <a:rPr lang="fr-FR" sz="1400" dirty="0"/>
              <a:t> for </a:t>
            </a:r>
            <a:r>
              <a:rPr lang="fr-FR" sz="1400" dirty="0" err="1"/>
              <a:t>droplet</a:t>
            </a:r>
            <a:r>
              <a:rPr lang="fr-FR" sz="1400" dirty="0"/>
              <a:t> </a:t>
            </a:r>
            <a:r>
              <a:rPr lang="fr-FR" sz="1400" dirty="0" err="1"/>
              <a:t>deposition</a:t>
            </a:r>
            <a:endParaRPr lang="fr-F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7032625" y="4048125"/>
            <a:ext cx="77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T=2°C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12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31" y="1619250"/>
            <a:ext cx="2059836" cy="190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3" y="4400528"/>
            <a:ext cx="2060320" cy="1905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625" y="1619249"/>
            <a:ext cx="1907999" cy="1908000"/>
          </a:xfrm>
          <a:prstGeom prst="rect">
            <a:avLst/>
          </a:prstGeom>
        </p:spPr>
      </p:pic>
      <p:pic>
        <p:nvPicPr>
          <p:cNvPr id="10" name="Picture 9" descr="IMG_20190226_102958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4375" y="4415591"/>
            <a:ext cx="1793876" cy="1890182"/>
          </a:xfrm>
          <a:prstGeom prst="rect">
            <a:avLst/>
          </a:prstGeom>
        </p:spPr>
      </p:pic>
      <p:pic>
        <p:nvPicPr>
          <p:cNvPr id="11" name="Picture 10" descr="IMG_20190226_10242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2111" y="4397783"/>
            <a:ext cx="2459873" cy="190799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81984" y="4816256"/>
            <a:ext cx="977713" cy="703357"/>
            <a:chOff x="7069515" y="5546506"/>
            <a:chExt cx="977713" cy="703357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7396347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69515" y="5546506"/>
              <a:ext cx="9777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Pack + Flip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97384" y="4852215"/>
            <a:ext cx="1306241" cy="687482"/>
            <a:chOff x="6910765" y="5562381"/>
            <a:chExt cx="1306241" cy="68748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7396347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10765" y="5562381"/>
              <a:ext cx="13062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Overnight rest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8131" y="3527249"/>
            <a:ext cx="230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Ice immersed in CP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03625" y="3543980"/>
            <a:ext cx="230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layer of hydrate</a:t>
            </a:r>
          </a:p>
          <a:p>
            <a:r>
              <a:rPr lang="en-US" dirty="0"/>
              <a:t>at interface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336586" y="2115365"/>
            <a:ext cx="1306241" cy="687482"/>
            <a:chOff x="6910765" y="5562381"/>
            <a:chExt cx="1306241" cy="68748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396347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10765" y="5562381"/>
              <a:ext cx="13062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Slow melting</a:t>
              </a:r>
            </a:p>
            <a:p>
              <a:pPr algn="ctr"/>
              <a:r>
                <a:rPr lang="en-US" sz="1600" dirty="0"/>
                <a:t>T &gt; 0°C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11125" y="6226398"/>
            <a:ext cx="284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Hydrate layer on other side grows over T cycles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2650" y="6243419"/>
            <a:ext cx="284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Next day: sometimes the hydrates grew wild!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8239" y="6305773"/>
            <a:ext cx="28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state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492368" y="2115365"/>
            <a:ext cx="3501206" cy="687482"/>
            <a:chOff x="6910765" y="5562381"/>
            <a:chExt cx="1306241" cy="68748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7396347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10765" y="5562381"/>
              <a:ext cx="130624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Freeze underlying water layer then flip the </a:t>
              </a:r>
              <a:r>
                <a:rPr lang="en-US" sz="1600" dirty="0" err="1"/>
                <a:t>hydrate+ice</a:t>
              </a:r>
              <a:r>
                <a:rPr lang="en-US" sz="1600" dirty="0"/>
                <a:t> sample</a:t>
              </a:r>
            </a:p>
          </p:txBody>
        </p:sp>
      </p:grp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/>
              <a:t>Formation of a flat hydrate surface: some pictures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7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7923" y="1169674"/>
            <a:ext cx="5063066" cy="4385105"/>
            <a:chOff x="2823224" y="3703128"/>
            <a:chExt cx="3566974" cy="28727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3224" y="3703128"/>
              <a:ext cx="3002532" cy="26095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08022" y="6298917"/>
              <a:ext cx="3282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Baskerville Old Face"/>
                  <a:cs typeface="Baskerville Old Face"/>
                </a:rPr>
                <a:t>Zylyftari</a:t>
              </a:r>
              <a:r>
                <a:rPr lang="en-US" sz="1200" dirty="0">
                  <a:latin typeface="Baskerville Old Face"/>
                  <a:cs typeface="Baskerville Old Face"/>
                </a:rPr>
                <a:t> </a:t>
              </a:r>
              <a:r>
                <a:rPr lang="en-US" sz="1200" i="1" dirty="0">
                  <a:latin typeface="Baskerville Old Face"/>
                  <a:cs typeface="Baskerville Old Face"/>
                </a:rPr>
                <a:t>et al</a:t>
              </a:r>
              <a:r>
                <a:rPr lang="en-US" sz="1200" dirty="0">
                  <a:latin typeface="Baskerville Old Face"/>
                  <a:cs typeface="Baskerville Old Face"/>
                </a:rPr>
                <a:t>. </a:t>
              </a:r>
              <a:r>
                <a:rPr lang="en-US" sz="1200" i="1" dirty="0">
                  <a:latin typeface="Baskerville Old Face"/>
                  <a:cs typeface="Baskerville Old Face"/>
                </a:rPr>
                <a:t>Chem. </a:t>
              </a:r>
              <a:r>
                <a:rPr lang="en-US" sz="1200" i="1" dirty="0" err="1">
                  <a:latin typeface="Baskerville Old Face"/>
                  <a:cs typeface="Baskerville Old Face"/>
                </a:rPr>
                <a:t>Eng</a:t>
              </a:r>
              <a:r>
                <a:rPr lang="en-US" sz="1200" i="1" dirty="0">
                  <a:latin typeface="Baskerville Old Face"/>
                  <a:cs typeface="Baskerville Old Face"/>
                </a:rPr>
                <a:t> Sci</a:t>
              </a:r>
              <a:r>
                <a:rPr lang="en-US" sz="1200" dirty="0">
                  <a:latin typeface="Baskerville Old Face"/>
                  <a:cs typeface="Baskerville Old Face"/>
                </a:rPr>
                <a:t>. 2013 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157806" y="1386640"/>
            <a:ext cx="1312747" cy="1223997"/>
            <a:chOff x="6157806" y="1106048"/>
            <a:chExt cx="1312747" cy="1223997"/>
          </a:xfrm>
        </p:grpSpPr>
        <p:sp>
          <p:nvSpPr>
            <p:cNvPr id="63" name="Rectangle 62"/>
            <p:cNvSpPr/>
            <p:nvPr/>
          </p:nvSpPr>
          <p:spPr>
            <a:xfrm>
              <a:off x="6157806" y="1106048"/>
              <a:ext cx="1312747" cy="1223997"/>
            </a:xfrm>
            <a:prstGeom prst="rect">
              <a:avLst/>
            </a:prstGeom>
            <a:solidFill>
              <a:srgbClr val="FCD5B5"/>
            </a:solidFill>
            <a:ln w="12700" cmpd="sng">
              <a:solidFill>
                <a:schemeClr val="accent5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7079127" y="1621508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893854" y="1805146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800769" y="1437870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7138198" y="1346051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544530" y="1682089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6469214" y="1346051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629061" y="1988784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138198" y="1997879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6265909" y="1529689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291327" y="1865727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6745128" y="1162413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902125" y="2089698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350584" y="2089698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240898" y="1228146"/>
              <a:ext cx="180000" cy="183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157806" y="3200776"/>
            <a:ext cx="1312747" cy="1223997"/>
            <a:chOff x="6129975" y="2477488"/>
            <a:chExt cx="1312747" cy="1223997"/>
          </a:xfrm>
        </p:grpSpPr>
        <p:sp>
          <p:nvSpPr>
            <p:cNvPr id="20" name="Rectangle 19"/>
            <p:cNvSpPr/>
            <p:nvPr/>
          </p:nvSpPr>
          <p:spPr>
            <a:xfrm>
              <a:off x="6129975" y="2477488"/>
              <a:ext cx="1312747" cy="1223997"/>
            </a:xfrm>
            <a:prstGeom prst="rect">
              <a:avLst/>
            </a:prstGeom>
            <a:solidFill>
              <a:srgbClr val="FCD5B5"/>
            </a:solidFill>
            <a:ln w="28575" cmpd="sng">
              <a:solidFill>
                <a:srgbClr val="984807"/>
              </a:solidFill>
              <a:prstDash val="soli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60" name="Plaque 59"/>
            <p:cNvSpPr/>
            <p:nvPr/>
          </p:nvSpPr>
          <p:spPr>
            <a:xfrm rot="6624384">
              <a:off x="7121865" y="2678351"/>
              <a:ext cx="243159" cy="137270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61" name="Plaque 60"/>
            <p:cNvSpPr/>
            <p:nvPr/>
          </p:nvSpPr>
          <p:spPr>
            <a:xfrm rot="12996188">
              <a:off x="6699308" y="2796779"/>
              <a:ext cx="243159" cy="137270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9" name="Plaque 58"/>
            <p:cNvSpPr/>
            <p:nvPr/>
          </p:nvSpPr>
          <p:spPr>
            <a:xfrm rot="7554878">
              <a:off x="6361233" y="2945781"/>
              <a:ext cx="243159" cy="137270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62" name="Plaque 61"/>
            <p:cNvSpPr/>
            <p:nvPr/>
          </p:nvSpPr>
          <p:spPr>
            <a:xfrm rot="18205292">
              <a:off x="6551134" y="2824728"/>
              <a:ext cx="194025" cy="128041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8" name="Plaque 57"/>
            <p:cNvSpPr/>
            <p:nvPr/>
          </p:nvSpPr>
          <p:spPr>
            <a:xfrm rot="2234515">
              <a:off x="6717404" y="3093689"/>
              <a:ext cx="140416" cy="166397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9" name="Plaque 8"/>
            <p:cNvSpPr/>
            <p:nvPr/>
          </p:nvSpPr>
          <p:spPr>
            <a:xfrm rot="19940865">
              <a:off x="6310887" y="2652700"/>
              <a:ext cx="281254" cy="93457"/>
            </a:xfrm>
            <a:prstGeom prst="plaque">
              <a:avLst>
                <a:gd name="adj" fmla="val 30697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" name="Plaque 9"/>
            <p:cNvSpPr/>
            <p:nvPr/>
          </p:nvSpPr>
          <p:spPr>
            <a:xfrm rot="20239550">
              <a:off x="6168244" y="3348536"/>
              <a:ext cx="471735" cy="136943"/>
            </a:xfrm>
            <a:prstGeom prst="plaque">
              <a:avLst>
                <a:gd name="adj" fmla="val 3069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" name="Plaque 10"/>
            <p:cNvSpPr/>
            <p:nvPr/>
          </p:nvSpPr>
          <p:spPr>
            <a:xfrm>
              <a:off x="6648144" y="3535128"/>
              <a:ext cx="471735" cy="94973"/>
            </a:xfrm>
            <a:prstGeom prst="plaque">
              <a:avLst>
                <a:gd name="adj" fmla="val 30697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2" name="Plaque 11"/>
            <p:cNvSpPr/>
            <p:nvPr/>
          </p:nvSpPr>
          <p:spPr>
            <a:xfrm rot="7379486">
              <a:off x="6445985" y="3141110"/>
              <a:ext cx="327333" cy="106921"/>
            </a:xfrm>
            <a:prstGeom prst="plaque">
              <a:avLst>
                <a:gd name="adj" fmla="val 30697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3" name="Plaque 12"/>
            <p:cNvSpPr/>
            <p:nvPr/>
          </p:nvSpPr>
          <p:spPr>
            <a:xfrm rot="7582837">
              <a:off x="6800305" y="2708242"/>
              <a:ext cx="461182" cy="123160"/>
            </a:xfrm>
            <a:prstGeom prst="plaque">
              <a:avLst>
                <a:gd name="adj" fmla="val 50000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4" name="Plaque 13"/>
            <p:cNvSpPr/>
            <p:nvPr/>
          </p:nvSpPr>
          <p:spPr>
            <a:xfrm rot="2234515">
              <a:off x="6792737" y="3026638"/>
              <a:ext cx="353493" cy="92563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5" name="Plaque 14"/>
            <p:cNvSpPr/>
            <p:nvPr/>
          </p:nvSpPr>
          <p:spPr>
            <a:xfrm rot="2234515">
              <a:off x="7152201" y="3087823"/>
              <a:ext cx="260616" cy="107144"/>
            </a:xfrm>
            <a:prstGeom prst="plaque">
              <a:avLst>
                <a:gd name="adj" fmla="val 22334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6" name="Plaque 15"/>
            <p:cNvSpPr/>
            <p:nvPr/>
          </p:nvSpPr>
          <p:spPr>
            <a:xfrm rot="2692033">
              <a:off x="6147504" y="2808262"/>
              <a:ext cx="696318" cy="108433"/>
            </a:xfrm>
            <a:prstGeom prst="plaque">
              <a:avLst>
                <a:gd name="adj" fmla="val 30697"/>
              </a:avLst>
            </a:prstGeom>
            <a:solidFill>
              <a:srgbClr val="DBEEF4"/>
            </a:solidFill>
            <a:ln w="9525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330898" y="2681918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717303" y="300103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959415" y="269801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6855060" y="2824313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6429754" y="2818603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6482601" y="2608261"/>
              <a:ext cx="138316" cy="1346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195334" y="3409037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520836" y="340666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565373" y="306835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814363" y="351529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350584" y="3360956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883521" y="2970536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525662" y="2922013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137331" y="301849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259127" y="311828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7226084" y="253863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6198414" y="256336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068174" y="2573659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6999016" y="3085818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634530" y="352199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6518719" y="3238529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003740" y="351529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821220" y="3135677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156926" y="279446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648145" y="2727140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344285" y="3056660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670551" y="320300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157806" y="5204961"/>
            <a:ext cx="1312747" cy="1223997"/>
            <a:chOff x="6142332" y="3963338"/>
            <a:chExt cx="1312747" cy="1223997"/>
          </a:xfrm>
        </p:grpSpPr>
        <p:sp>
          <p:nvSpPr>
            <p:cNvPr id="82" name="Rectangle 81"/>
            <p:cNvSpPr/>
            <p:nvPr/>
          </p:nvSpPr>
          <p:spPr>
            <a:xfrm>
              <a:off x="6142332" y="3963338"/>
              <a:ext cx="1312747" cy="1223997"/>
            </a:xfrm>
            <a:prstGeom prst="rect">
              <a:avLst/>
            </a:prstGeom>
            <a:solidFill>
              <a:srgbClr val="FCD5B5"/>
            </a:solidFill>
            <a:ln w="12700" cmpd="sng">
              <a:solidFill>
                <a:schemeClr val="accent5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  <a:latin typeface="Baskerville Old Face"/>
                <a:cs typeface="Baskerville Old Face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299115" y="426864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6780667" y="463899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040930" y="425118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867417" y="4310163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551759" y="426864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330898" y="488648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609700" y="4760240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501257" y="4486880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6826720" y="500114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210659" y="470631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6946939" y="4523709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700856" y="4407863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149688" y="450434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261712" y="467145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7238441" y="402448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6210771" y="404921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6976896" y="4050544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7253854" y="4924968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510898" y="500784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429754" y="4682658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7016097" y="500114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7077193" y="4767146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249040" y="4273216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6780180" y="4126332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6287484" y="450434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6833456" y="4806101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>
            <a:xfrm>
              <a:off x="6501257" y="4067575"/>
              <a:ext cx="138316" cy="134647"/>
            </a:xfrm>
            <a:prstGeom prst="ellipse">
              <a:avLst/>
            </a:prstGeom>
            <a:ln/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Baskerville Old Face"/>
                <a:cs typeface="Baskerville Old Face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61627" y="73456"/>
            <a:ext cx="8564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</a:rPr>
              <a:t>Motivation</a:t>
            </a:r>
          </a:p>
          <a:p>
            <a:r>
              <a:rPr lang="en-US" sz="2400" dirty="0">
                <a:solidFill>
                  <a:srgbClr val="595959"/>
                </a:solidFill>
              </a:rPr>
              <a:t>The crucial role of wetting and capillary forces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404447" y="1002666"/>
            <a:ext cx="380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0% conversion </a:t>
            </a:r>
            <a:r>
              <a:rPr lang="mr-IN" dirty="0"/>
              <a:t>–</a:t>
            </a:r>
            <a:r>
              <a:rPr lang="en-US" dirty="0"/>
              <a:t> Water-in-oil emulsion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404447" y="2819945"/>
            <a:ext cx="380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~70% conversion -  3-phase system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47" y="4776557"/>
            <a:ext cx="380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100% conversion -  Suspension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8689" y="5765332"/>
            <a:ext cx="5005758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Knowledge of the interfacial energy between hydrates and oil-field liquids is of great importance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231166" y="1408618"/>
            <a:ext cx="2137698" cy="1445636"/>
            <a:chOff x="1034375" y="1538234"/>
            <a:chExt cx="3087570" cy="2087997"/>
          </a:xfrm>
        </p:grpSpPr>
        <p:grpSp>
          <p:nvGrpSpPr>
            <p:cNvPr id="14" name="Group 13"/>
            <p:cNvGrpSpPr/>
            <p:nvPr/>
          </p:nvGrpSpPr>
          <p:grpSpPr>
            <a:xfrm>
              <a:off x="1034375" y="1538234"/>
              <a:ext cx="3087570" cy="2087997"/>
              <a:chOff x="1938865" y="2345266"/>
              <a:chExt cx="3087570" cy="2087997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>
              <a:xfrm>
                <a:off x="1938865" y="2345266"/>
                <a:ext cx="3087570" cy="2087997"/>
                <a:chOff x="1938867" y="2345267"/>
                <a:chExt cx="2353733" cy="1591734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2159000" y="3547533"/>
                  <a:ext cx="1676400" cy="38946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2159000" y="3158066"/>
                  <a:ext cx="1676400" cy="3894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436025" y="3516459"/>
                  <a:ext cx="1127533" cy="677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2159000" y="2590801"/>
                  <a:ext cx="1676400" cy="1346200"/>
                </a:xfrm>
                <a:prstGeom prst="rect">
                  <a:avLst/>
                </a:prstGeom>
                <a:noFill/>
                <a:ln w="285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1938867" y="2345267"/>
                  <a:ext cx="2353733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009396" y="3398132"/>
                <a:ext cx="804333" cy="444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CP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54138" y="3986661"/>
                <a:ext cx="1927853" cy="444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DI Water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H="1" flipV="1">
              <a:off x="3165606" y="3125550"/>
              <a:ext cx="287999" cy="0"/>
            </a:xfrm>
            <a:prstGeom prst="line">
              <a:avLst/>
            </a:prstGeom>
            <a:ln w="6350" cmpd="sng"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381101" y="3113187"/>
              <a:ext cx="287999" cy="0"/>
            </a:xfrm>
            <a:prstGeom prst="line">
              <a:avLst/>
            </a:prstGeom>
            <a:ln w="6350" cmpd="sng"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63225" y="242786"/>
            <a:ext cx="856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0066"/>
                </a:solidFill>
              </a:rPr>
              <a:t>Methods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8689" y="1039286"/>
            <a:ext cx="85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Initial plan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6735" y="3327771"/>
            <a:ext cx="856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Measurement methods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76387" y="1895362"/>
            <a:ext cx="301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Rigid, flat and smooth layer</a:t>
            </a:r>
          </a:p>
          <a:p>
            <a:r>
              <a:rPr lang="en-US" sz="1600" dirty="0"/>
              <a:t>Slow growth</a:t>
            </a:r>
          </a:p>
          <a:p>
            <a:r>
              <a:rPr lang="en-US" sz="1600" dirty="0"/>
              <a:t>As few crystals as possible</a:t>
            </a:r>
          </a:p>
        </p:txBody>
      </p:sp>
      <p:pic>
        <p:nvPicPr>
          <p:cNvPr id="51" name="Picture 50" descr="IMG_20181109_14343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51" y="4056107"/>
            <a:ext cx="3490771" cy="266155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0271" y="3717553"/>
            <a:ext cx="4197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Experimental setup</a:t>
            </a:r>
          </a:p>
        </p:txBody>
      </p:sp>
      <p:pic>
        <p:nvPicPr>
          <p:cNvPr id="3" name="Picture 2" descr="brine_silico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702" y="4862277"/>
            <a:ext cx="1220009" cy="1724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6630991" y="5200126"/>
            <a:ext cx="2249132" cy="67967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973685" y="3833268"/>
            <a:ext cx="4197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Surface properties measurements: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Pendant drop method for interfacial tension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Contact angle on sitting drops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80334" y="1793762"/>
            <a:ext cx="47394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Droplet deposition </a:t>
            </a:r>
          </a:p>
          <a:p>
            <a:r>
              <a:rPr lang="en-US" sz="1600" dirty="0"/>
              <a:t>Contact angle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37505" y="1357818"/>
            <a:ext cx="2420116" cy="1511997"/>
            <a:chOff x="5137505" y="1357818"/>
            <a:chExt cx="2420116" cy="1511997"/>
          </a:xfrm>
        </p:grpSpPr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5137505" y="1357818"/>
              <a:ext cx="2235826" cy="1511997"/>
              <a:chOff x="4858911" y="1538233"/>
              <a:chExt cx="3087570" cy="2087997"/>
            </a:xfrm>
          </p:grpSpPr>
          <p:grpSp>
            <p:nvGrpSpPr>
              <p:cNvPr id="16" name="Group 15"/>
              <p:cNvGrpSpPr>
                <a:grpSpLocks noChangeAspect="1"/>
              </p:cNvGrpSpPr>
              <p:nvPr/>
            </p:nvGrpSpPr>
            <p:grpSpPr>
              <a:xfrm>
                <a:off x="4858911" y="1538233"/>
                <a:ext cx="3087570" cy="2087997"/>
                <a:chOff x="1938867" y="2345267"/>
                <a:chExt cx="2353733" cy="1591734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159000" y="3547533"/>
                  <a:ext cx="1676400" cy="38946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159000" y="3158066"/>
                  <a:ext cx="1676400" cy="3894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2159000" y="3505201"/>
                  <a:ext cx="1676400" cy="677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2159000" y="2590801"/>
                  <a:ext cx="1676400" cy="1346200"/>
                </a:xfrm>
                <a:prstGeom prst="rect">
                  <a:avLst/>
                </a:prstGeom>
                <a:noFill/>
                <a:ln w="285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938867" y="2345267"/>
                  <a:ext cx="2353733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Chord 23"/>
              <p:cNvSpPr>
                <a:spLocks noChangeAspect="1"/>
              </p:cNvSpPr>
              <p:nvPr/>
            </p:nvSpPr>
            <p:spPr>
              <a:xfrm rot="17500352">
                <a:off x="6072773" y="3029041"/>
                <a:ext cx="395995" cy="395995"/>
              </a:xfrm>
              <a:prstGeom prst="chord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>
              <a:off x="6141616" y="1950713"/>
              <a:ext cx="408924" cy="6102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543458" y="1585371"/>
              <a:ext cx="2014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Hydrate layer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16808" y="2129900"/>
              <a:ext cx="556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CP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16808" y="2523986"/>
              <a:ext cx="1334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Water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5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89" y="2964194"/>
            <a:ext cx="8537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1 </a:t>
            </a:r>
            <a:r>
              <a:rPr lang="mr-IN" sz="3200" dirty="0">
                <a:solidFill>
                  <a:srgbClr val="660066"/>
                </a:solidFill>
              </a:rPr>
              <a:t>–</a:t>
            </a:r>
            <a:r>
              <a:rPr lang="en-US" sz="3200" dirty="0">
                <a:solidFill>
                  <a:srgbClr val="660066"/>
                </a:solidFill>
              </a:rPr>
              <a:t> Formation of a flat hydrate surface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53752" y="3415437"/>
            <a:ext cx="504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Hydrate at CP/ Water interface:</a:t>
            </a:r>
          </a:p>
          <a:p>
            <a:r>
              <a:rPr lang="en-US" sz="1600" dirty="0"/>
              <a:t>Uniform coverage but neither smooth nor flat - pinning</a:t>
            </a:r>
          </a:p>
          <a:p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667125" y="1370998"/>
            <a:ext cx="5207001" cy="20313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84807"/>
                </a:solidFill>
              </a:rPr>
              <a:t>Hydrate forming compound: </a:t>
            </a:r>
            <a:r>
              <a:rPr lang="en-US" dirty="0" err="1">
                <a:solidFill>
                  <a:srgbClr val="984807"/>
                </a:solidFill>
              </a:rPr>
              <a:t>Cyclopentane</a:t>
            </a:r>
            <a:r>
              <a:rPr lang="en-US" dirty="0">
                <a:solidFill>
                  <a:srgbClr val="984807"/>
                </a:solidFill>
              </a:rPr>
              <a:t> C</a:t>
            </a:r>
            <a:r>
              <a:rPr lang="en-US" baseline="-25000" dirty="0">
                <a:solidFill>
                  <a:srgbClr val="984807"/>
                </a:solidFill>
              </a:rPr>
              <a:t>5</a:t>
            </a:r>
            <a:r>
              <a:rPr lang="en-US" dirty="0">
                <a:solidFill>
                  <a:srgbClr val="984807"/>
                </a:solidFill>
              </a:rPr>
              <a:t>H</a:t>
            </a:r>
            <a:r>
              <a:rPr lang="en-US" baseline="-25000" dirty="0">
                <a:solidFill>
                  <a:srgbClr val="984807"/>
                </a:solidFill>
              </a:rPr>
              <a:t>10</a:t>
            </a:r>
          </a:p>
          <a:p>
            <a:r>
              <a:rPr lang="en-US" dirty="0"/>
              <a:t>Forms at atmospheric pressure, stable for T &lt; 7°C</a:t>
            </a:r>
          </a:p>
          <a:p>
            <a:endParaRPr lang="en-US" dirty="0"/>
          </a:p>
          <a:p>
            <a:r>
              <a:rPr lang="en-US" dirty="0"/>
              <a:t>Only grows at the interface when no surfactant</a:t>
            </a:r>
          </a:p>
          <a:p>
            <a:endParaRPr lang="en-US" dirty="0"/>
          </a:p>
          <a:p>
            <a:r>
              <a:rPr lang="en-US" dirty="0"/>
              <a:t>Nucleation can be initiated by: seeding (by ice or hydrate), stirring, temperature variations</a:t>
            </a:r>
          </a:p>
        </p:txBody>
      </p:sp>
      <p:pic>
        <p:nvPicPr>
          <p:cNvPr id="6" name="Image 19" descr="IMG_20190211_153855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916" y="4097373"/>
            <a:ext cx="1878107" cy="7875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6189544" y="4135571"/>
            <a:ext cx="3573433" cy="2113657"/>
            <a:chOff x="4152521" y="3359027"/>
            <a:chExt cx="3573433" cy="2113657"/>
          </a:xfrm>
        </p:grpSpPr>
        <p:pic>
          <p:nvPicPr>
            <p:cNvPr id="10" name="Picture 9" descr="IMG_20181017_104126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2521" y="4173503"/>
              <a:ext cx="2506920" cy="12991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152521" y="3359027"/>
              <a:ext cx="35734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Once CP has evaporated</a:t>
              </a:r>
            </a:p>
            <a:p>
              <a:r>
                <a:rPr lang="en-US" sz="1600" dirty="0"/>
                <a:t>Non-rigid layer, mushy texture</a:t>
              </a:r>
            </a:p>
            <a:p>
              <a:endParaRPr lang="en-US" sz="16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35974" y="4330926"/>
            <a:ext cx="2749646" cy="2544120"/>
            <a:chOff x="5937154" y="2160089"/>
            <a:chExt cx="2749646" cy="2544120"/>
          </a:xfrm>
        </p:grpSpPr>
        <p:pic>
          <p:nvPicPr>
            <p:cNvPr id="4" name="Image 6" descr="hydrate_ball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37154" y="2556487"/>
              <a:ext cx="2749646" cy="168531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197600" y="279790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CP</a:t>
              </a:r>
            </a:p>
          </p:txBody>
        </p:sp>
        <p:cxnSp>
          <p:nvCxnSpPr>
            <p:cNvPr id="12" name="Straight Arrow Connector 11"/>
            <p:cNvCxnSpPr>
              <a:stCxn id="4" idx="0"/>
            </p:cNvCxnSpPr>
            <p:nvPr/>
          </p:nvCxnSpPr>
          <p:spPr>
            <a:xfrm>
              <a:off x="7311977" y="2556487"/>
              <a:ext cx="257223" cy="49151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62118" y="2160089"/>
              <a:ext cx="2014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Hydrate layer</a:t>
              </a:r>
            </a:p>
          </p:txBody>
        </p:sp>
        <p:cxnSp>
          <p:nvCxnSpPr>
            <p:cNvPr id="15" name="Straight Arrow Connector 14"/>
            <p:cNvCxnSpPr>
              <a:stCxn id="16" idx="0"/>
            </p:cNvCxnSpPr>
            <p:nvPr/>
          </p:nvCxnSpPr>
          <p:spPr>
            <a:xfrm flipV="1">
              <a:off x="7569200" y="3689683"/>
              <a:ext cx="88900" cy="675972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62118" y="4365655"/>
              <a:ext cx="2014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(Inside) DI Water</a:t>
              </a: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926524" y="1707016"/>
            <a:ext cx="1475810" cy="1011344"/>
            <a:chOff x="1034375" y="1538234"/>
            <a:chExt cx="3087570" cy="2115856"/>
          </a:xfrm>
        </p:grpSpPr>
        <p:grpSp>
          <p:nvGrpSpPr>
            <p:cNvPr id="20" name="Group 19"/>
            <p:cNvGrpSpPr/>
            <p:nvPr/>
          </p:nvGrpSpPr>
          <p:grpSpPr>
            <a:xfrm>
              <a:off x="1034375" y="1538234"/>
              <a:ext cx="3087570" cy="2115856"/>
              <a:chOff x="1938865" y="2345266"/>
              <a:chExt cx="3087570" cy="2115856"/>
            </a:xfrm>
          </p:grpSpPr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>
              <a:xfrm>
                <a:off x="1938865" y="2345266"/>
                <a:ext cx="3087570" cy="2087997"/>
                <a:chOff x="1938867" y="2345267"/>
                <a:chExt cx="2353733" cy="1591734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2159000" y="3547533"/>
                  <a:ext cx="1676400" cy="38946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159000" y="3158066"/>
                  <a:ext cx="1676400" cy="389467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436025" y="3516459"/>
                  <a:ext cx="1127533" cy="6773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159000" y="2590801"/>
                  <a:ext cx="1676400" cy="1346200"/>
                </a:xfrm>
                <a:prstGeom prst="rect">
                  <a:avLst/>
                </a:prstGeom>
                <a:noFill/>
                <a:ln w="285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938867" y="2345267"/>
                  <a:ext cx="2353733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956256" y="3291106"/>
                <a:ext cx="804334" cy="5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CP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63093" y="3881606"/>
                <a:ext cx="1927852" cy="57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DI Water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3165606" y="3125550"/>
              <a:ext cx="287999" cy="0"/>
            </a:xfrm>
            <a:prstGeom prst="line">
              <a:avLst/>
            </a:prstGeom>
            <a:ln w="6350" cmpd="sng"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81101" y="3113187"/>
              <a:ext cx="287999" cy="0"/>
            </a:xfrm>
            <a:prstGeom prst="line">
              <a:avLst/>
            </a:prstGeom>
            <a:ln w="6350" cmpd="sng">
              <a:solidFill>
                <a:srgbClr val="00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20269" y="1449388"/>
            <a:ext cx="347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Rigid, flat and smooth layer</a:t>
            </a:r>
          </a:p>
        </p:txBody>
      </p:sp>
      <p:pic>
        <p:nvPicPr>
          <p:cNvPr id="36" name="Picture 35" descr="IMG_20190211_153855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90" y="5080000"/>
            <a:ext cx="2218657" cy="1676709"/>
          </a:xfrm>
          <a:prstGeom prst="rect">
            <a:avLst/>
          </a:prstGeom>
        </p:spPr>
      </p:pic>
      <p:cxnSp>
        <p:nvCxnSpPr>
          <p:cNvPr id="7" name="Connecteur droit avec flèche 21"/>
          <p:cNvCxnSpPr>
            <a:stCxn id="6" idx="2"/>
          </p:cNvCxnSpPr>
          <p:nvPr/>
        </p:nvCxnSpPr>
        <p:spPr>
          <a:xfrm flipH="1">
            <a:off x="1412821" y="4884966"/>
            <a:ext cx="201149" cy="121103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3839" y="6418155"/>
            <a:ext cx="922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 Water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038170" y="5784286"/>
            <a:ext cx="88900" cy="67597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12214" y="6241474"/>
            <a:ext cx="165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Hydrate crystals floating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7803345" y="5451778"/>
            <a:ext cx="769155" cy="85319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118540" y="-132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Formation of a flat CP hydrate surface </a:t>
            </a: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challenging process</a:t>
            </a:r>
          </a:p>
        </p:txBody>
      </p:sp>
    </p:spTree>
    <p:extLst>
      <p:ext uri="{BB962C8B-B14F-4D97-AF65-F5344CB8AC3E}">
        <p14:creationId xmlns:p14="http://schemas.microsoft.com/office/powerpoint/2010/main" val="116438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271431" y="5927617"/>
            <a:ext cx="364261" cy="229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CP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84966" y="1491728"/>
            <a:ext cx="7632046" cy="5316796"/>
            <a:chOff x="284966" y="1491728"/>
            <a:chExt cx="7632046" cy="5316796"/>
          </a:xfrm>
        </p:grpSpPr>
        <p:grpSp>
          <p:nvGrpSpPr>
            <p:cNvPr id="18" name="Group 17"/>
            <p:cNvGrpSpPr/>
            <p:nvPr/>
          </p:nvGrpSpPr>
          <p:grpSpPr>
            <a:xfrm>
              <a:off x="284966" y="1491728"/>
              <a:ext cx="7632046" cy="4981710"/>
              <a:chOff x="280944" y="-2092174"/>
              <a:chExt cx="7632046" cy="498171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623823" y="-2092174"/>
                <a:ext cx="6289167" cy="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/>
              <p:cNvGrpSpPr>
                <a:grpSpLocks noChangeAspect="1"/>
              </p:cNvGrpSpPr>
              <p:nvPr/>
            </p:nvGrpSpPr>
            <p:grpSpPr>
              <a:xfrm>
                <a:off x="280944" y="1870552"/>
                <a:ext cx="1243056" cy="1018984"/>
                <a:chOff x="1938865" y="2491559"/>
                <a:chExt cx="2744821" cy="1974522"/>
              </a:xfrm>
            </p:grpSpPr>
            <p:grpSp>
              <p:nvGrpSpPr>
                <p:cNvPr id="10" name="Group 9"/>
                <p:cNvGrpSpPr>
                  <a:grpSpLocks noChangeAspect="1"/>
                </p:cNvGrpSpPr>
                <p:nvPr/>
              </p:nvGrpSpPr>
              <p:grpSpPr>
                <a:xfrm>
                  <a:off x="1938865" y="2491559"/>
                  <a:ext cx="2744821" cy="1974522"/>
                  <a:chOff x="1938867" y="2456788"/>
                  <a:chExt cx="2092447" cy="1505228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2159002" y="2978389"/>
                    <a:ext cx="1676400" cy="850859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2159000" y="2615816"/>
                    <a:ext cx="1676400" cy="1346200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1938867" y="2456788"/>
                    <a:ext cx="2092447" cy="3809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2897219" y="3391455"/>
                  <a:ext cx="804333" cy="444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CP</a:t>
                  </a:r>
                </a:p>
              </p:txBody>
            </p:sp>
          </p:grpSp>
        </p:grpSp>
        <p:sp>
          <p:nvSpPr>
            <p:cNvPr id="232" name="TextBox 231"/>
            <p:cNvSpPr txBox="1"/>
            <p:nvPr/>
          </p:nvSpPr>
          <p:spPr>
            <a:xfrm>
              <a:off x="466097" y="6516136"/>
              <a:ext cx="88079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Ice + CP</a:t>
              </a:r>
            </a:p>
          </p:txBody>
        </p:sp>
      </p:grpSp>
      <p:cxnSp>
        <p:nvCxnSpPr>
          <p:cNvPr id="238" name="Straight Arrow Connector 237"/>
          <p:cNvCxnSpPr/>
          <p:nvPr/>
        </p:nvCxnSpPr>
        <p:spPr>
          <a:xfrm>
            <a:off x="1528022" y="6249863"/>
            <a:ext cx="324048" cy="0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099733" y="5455692"/>
            <a:ext cx="1790967" cy="1352832"/>
            <a:chOff x="3099733" y="5455692"/>
            <a:chExt cx="1790967" cy="1352832"/>
          </a:xfrm>
        </p:grpSpPr>
        <p:grpSp>
          <p:nvGrpSpPr>
            <p:cNvPr id="113" name="Group 112"/>
            <p:cNvGrpSpPr/>
            <p:nvPr/>
          </p:nvGrpSpPr>
          <p:grpSpPr>
            <a:xfrm>
              <a:off x="3373688" y="5455692"/>
              <a:ext cx="1243056" cy="1026503"/>
              <a:chOff x="3960958" y="1918241"/>
              <a:chExt cx="1243056" cy="102650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4091733" y="2271346"/>
                <a:ext cx="995896" cy="6649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 rot="10800000">
                <a:off x="4087502" y="2796835"/>
                <a:ext cx="1008039" cy="147909"/>
                <a:chOff x="2041553" y="2733544"/>
                <a:chExt cx="1008039" cy="147909"/>
              </a:xfrm>
            </p:grpSpPr>
            <p:grpSp>
              <p:nvGrpSpPr>
                <p:cNvPr id="65" name="Group 64"/>
                <p:cNvGrpSpPr>
                  <a:grpSpLocks/>
                </p:cNvGrpSpPr>
                <p:nvPr/>
              </p:nvGrpSpPr>
              <p:grpSpPr>
                <a:xfrm>
                  <a:off x="2042958" y="2733544"/>
                  <a:ext cx="1006634" cy="126784"/>
                  <a:chOff x="2802467" y="2166055"/>
                  <a:chExt cx="5190068" cy="732240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67" name="Snip Same Side Corner Rectangle 66"/>
                  <p:cNvSpPr/>
                  <p:nvPr/>
                </p:nvSpPr>
                <p:spPr>
                  <a:xfrm>
                    <a:off x="3344333" y="2174814"/>
                    <a:ext cx="877888" cy="723480"/>
                  </a:xfrm>
                  <a:prstGeom prst="snip2SameRect">
                    <a:avLst>
                      <a:gd name="adj1" fmla="val 50000"/>
                      <a:gd name="adj2" fmla="val 0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2802467" y="2166055"/>
                    <a:ext cx="5190068" cy="732240"/>
                    <a:chOff x="2802467" y="2166055"/>
                    <a:chExt cx="5190068" cy="732240"/>
                  </a:xfrm>
                  <a:grpFill/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3979333" y="2166055"/>
                      <a:ext cx="4013202" cy="732240"/>
                      <a:chOff x="3979333" y="2163337"/>
                      <a:chExt cx="4064002" cy="679308"/>
                    </a:xfrm>
                    <a:grpFill/>
                    <a:effectLst/>
                  </p:grpSpPr>
                  <p:sp>
                    <p:nvSpPr>
                      <p:cNvPr id="71" name="Snip Same Side Corner Rectangle 70"/>
                      <p:cNvSpPr/>
                      <p:nvPr/>
                    </p:nvSpPr>
                    <p:spPr>
                      <a:xfrm>
                        <a:off x="5046133" y="2171463"/>
                        <a:ext cx="889001" cy="671182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Snip Same Side Corner Rectangle 71"/>
                      <p:cNvSpPr/>
                      <p:nvPr/>
                    </p:nvSpPr>
                    <p:spPr>
                      <a:xfrm>
                        <a:off x="5755081" y="2163337"/>
                        <a:ext cx="889002" cy="671180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3" name="Snip Same Side Corner Rectangle 72"/>
                      <p:cNvSpPr/>
                      <p:nvPr/>
                    </p:nvSpPr>
                    <p:spPr>
                      <a:xfrm>
                        <a:off x="6476999" y="2171463"/>
                        <a:ext cx="889001" cy="671182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4" name="Snip Same Side Corner Rectangle 73"/>
                      <p:cNvSpPr/>
                      <p:nvPr/>
                    </p:nvSpPr>
                    <p:spPr>
                      <a:xfrm>
                        <a:off x="4601633" y="2171463"/>
                        <a:ext cx="889001" cy="671182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5" name="Snip Same Side Corner Rectangle 74"/>
                      <p:cNvSpPr/>
                      <p:nvPr/>
                    </p:nvSpPr>
                    <p:spPr>
                      <a:xfrm>
                        <a:off x="7154334" y="2171463"/>
                        <a:ext cx="889001" cy="671182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6" name="Snip Same Side Corner Rectangle 75"/>
                      <p:cNvSpPr/>
                      <p:nvPr/>
                    </p:nvSpPr>
                    <p:spPr>
                      <a:xfrm>
                        <a:off x="3979333" y="2171461"/>
                        <a:ext cx="889001" cy="671182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70" name="Snip Same Side Corner Rectangle 69"/>
                    <p:cNvSpPr/>
                    <p:nvPr/>
                  </p:nvSpPr>
                  <p:spPr>
                    <a:xfrm>
                      <a:off x="2802467" y="2174814"/>
                      <a:ext cx="877888" cy="723480"/>
                    </a:xfrm>
                    <a:prstGeom prst="snip2SameRect">
                      <a:avLst>
                        <a:gd name="adj1" fmla="val 50000"/>
                        <a:gd name="adj2" fmla="val 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6" name="Rectangle 65"/>
                <p:cNvSpPr/>
                <p:nvPr/>
              </p:nvSpPr>
              <p:spPr>
                <a:xfrm>
                  <a:off x="2041553" y="2809453"/>
                  <a:ext cx="1007998" cy="72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4091732" y="2025897"/>
                <a:ext cx="995896" cy="911328"/>
              </a:xfrm>
              <a:prstGeom prst="rect">
                <a:avLst/>
              </a:prstGeom>
              <a:noFill/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960958" y="1918241"/>
                <a:ext cx="1243056" cy="25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394971" y="2382647"/>
                <a:ext cx="364261" cy="2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CP</a:t>
                </a: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3099733" y="6516136"/>
              <a:ext cx="17909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Ice  + H + CP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57456" y="5463211"/>
            <a:ext cx="1790967" cy="1345313"/>
            <a:chOff x="5811456" y="5463211"/>
            <a:chExt cx="1790967" cy="1345313"/>
          </a:xfrm>
        </p:grpSpPr>
        <p:grpSp>
          <p:nvGrpSpPr>
            <p:cNvPr id="9" name="Group 8"/>
            <p:cNvGrpSpPr/>
            <p:nvPr/>
          </p:nvGrpSpPr>
          <p:grpSpPr>
            <a:xfrm>
              <a:off x="6085411" y="5463211"/>
              <a:ext cx="1243056" cy="1018984"/>
              <a:chOff x="6224899" y="5463211"/>
              <a:chExt cx="1243056" cy="101898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327865" y="5570867"/>
                <a:ext cx="1015742" cy="911328"/>
                <a:chOff x="6613615" y="5570867"/>
                <a:chExt cx="1015742" cy="91132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6613615" y="6215546"/>
                  <a:ext cx="1015742" cy="262421"/>
                  <a:chOff x="5998269" y="2654300"/>
                  <a:chExt cx="1015742" cy="262421"/>
                </a:xfrm>
                <a:solidFill>
                  <a:srgbClr val="A6A6A6"/>
                </a:solidFill>
              </p:grpSpPr>
              <p:grpSp>
                <p:nvGrpSpPr>
                  <p:cNvPr id="192" name="Group 191"/>
                  <p:cNvGrpSpPr>
                    <a:grpSpLocks/>
                  </p:cNvGrpSpPr>
                  <p:nvPr/>
                </p:nvGrpSpPr>
                <p:grpSpPr>
                  <a:xfrm>
                    <a:off x="6002502" y="2654300"/>
                    <a:ext cx="1006634" cy="215930"/>
                    <a:chOff x="2802467" y="2009177"/>
                    <a:chExt cx="5190068" cy="889117"/>
                  </a:xfrm>
                  <a:grpFill/>
                </p:grpSpPr>
                <p:sp>
                  <p:nvSpPr>
                    <p:cNvPr id="206" name="Snip Same Side Corner Rectangle 205"/>
                    <p:cNvSpPr/>
                    <p:nvPr/>
                  </p:nvSpPr>
                  <p:spPr>
                    <a:xfrm>
                      <a:off x="3344333" y="2416088"/>
                      <a:ext cx="877889" cy="482202"/>
                    </a:xfrm>
                    <a:prstGeom prst="snip2SameRect">
                      <a:avLst>
                        <a:gd name="adj1" fmla="val 50000"/>
                        <a:gd name="adj2" fmla="val 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07" name="Group 206"/>
                    <p:cNvGrpSpPr/>
                    <p:nvPr/>
                  </p:nvGrpSpPr>
                  <p:grpSpPr>
                    <a:xfrm>
                      <a:off x="2802467" y="2009177"/>
                      <a:ext cx="5190068" cy="889117"/>
                      <a:chOff x="2802467" y="2009177"/>
                      <a:chExt cx="5190068" cy="889117"/>
                    </a:xfrm>
                    <a:grpFill/>
                  </p:grpSpPr>
                  <p:grpSp>
                    <p:nvGrpSpPr>
                      <p:cNvPr id="208" name="Group 207"/>
                      <p:cNvGrpSpPr/>
                      <p:nvPr/>
                    </p:nvGrpSpPr>
                    <p:grpSpPr>
                      <a:xfrm>
                        <a:off x="3979333" y="2009177"/>
                        <a:ext cx="4013202" cy="889117"/>
                        <a:chOff x="3979333" y="2017800"/>
                        <a:chExt cx="4064002" cy="824845"/>
                      </a:xfrm>
                      <a:grpFill/>
                      <a:effectLst/>
                    </p:grpSpPr>
                    <p:sp>
                      <p:nvSpPr>
                        <p:cNvPr id="210" name="Snip Same Side Corner Rectangle 209"/>
                        <p:cNvSpPr/>
                        <p:nvPr/>
                      </p:nvSpPr>
                      <p:spPr>
                        <a:xfrm>
                          <a:off x="5046133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1" name="Snip Same Side Corner Rectangle 210"/>
                        <p:cNvSpPr/>
                        <p:nvPr/>
                      </p:nvSpPr>
                      <p:spPr>
                        <a:xfrm>
                          <a:off x="5755081" y="2163337"/>
                          <a:ext cx="889002" cy="671180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2" name="Snip Same Side Corner Rectangle 211"/>
                        <p:cNvSpPr/>
                        <p:nvPr/>
                      </p:nvSpPr>
                      <p:spPr>
                        <a:xfrm>
                          <a:off x="6477001" y="2017800"/>
                          <a:ext cx="889002" cy="824845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3" name="Snip Same Side Corner Rectangle 212"/>
                        <p:cNvSpPr/>
                        <p:nvPr/>
                      </p:nvSpPr>
                      <p:spPr>
                        <a:xfrm>
                          <a:off x="4601634" y="2171462"/>
                          <a:ext cx="889002" cy="671183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4" name="Snip Same Side Corner Rectangle 213"/>
                        <p:cNvSpPr/>
                        <p:nvPr/>
                      </p:nvSpPr>
                      <p:spPr>
                        <a:xfrm>
                          <a:off x="7154334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5" name="Snip Same Side Corner Rectangle 214"/>
                        <p:cNvSpPr/>
                        <p:nvPr/>
                      </p:nvSpPr>
                      <p:spPr>
                        <a:xfrm>
                          <a:off x="3979333" y="2171461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09" name="Snip Same Side Corner Rectangle 208"/>
                      <p:cNvSpPr/>
                      <p:nvPr/>
                    </p:nvSpPr>
                    <p:spPr>
                      <a:xfrm>
                        <a:off x="2802467" y="2174814"/>
                        <a:ext cx="877888" cy="723480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193" name="Rectangle 192"/>
                  <p:cNvSpPr/>
                  <p:nvPr/>
                </p:nvSpPr>
                <p:spPr>
                  <a:xfrm rot="10800000">
                    <a:off x="6006013" y="2796835"/>
                    <a:ext cx="1007998" cy="7200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5998269" y="2753129"/>
                    <a:ext cx="1006818" cy="163592"/>
                    <a:chOff x="6002502" y="2743229"/>
                    <a:chExt cx="1006818" cy="173237"/>
                  </a:xfrm>
                  <a:grpFill/>
                </p:grpSpPr>
                <p:grpSp>
                  <p:nvGrpSpPr>
                    <p:cNvPr id="195" name="Group 194"/>
                    <p:cNvGrpSpPr>
                      <a:grpSpLocks/>
                    </p:cNvGrpSpPr>
                    <p:nvPr/>
                  </p:nvGrpSpPr>
                  <p:grpSpPr>
                    <a:xfrm>
                      <a:off x="6132416" y="2743229"/>
                      <a:ext cx="876904" cy="169857"/>
                      <a:chOff x="2802467" y="2166055"/>
                      <a:chExt cx="4521200" cy="732240"/>
                    </a:xfrm>
                    <a:grpFill/>
                  </p:grpSpPr>
                  <p:sp>
                    <p:nvSpPr>
                      <p:cNvPr id="197" name="Snip Same Side Corner Rectangle 196"/>
                      <p:cNvSpPr/>
                      <p:nvPr/>
                    </p:nvSpPr>
                    <p:spPr>
                      <a:xfrm>
                        <a:off x="3344333" y="2174814"/>
                        <a:ext cx="877888" cy="723480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98" name="Group 197"/>
                      <p:cNvGrpSpPr/>
                      <p:nvPr/>
                    </p:nvGrpSpPr>
                    <p:grpSpPr>
                      <a:xfrm>
                        <a:off x="2802467" y="2166055"/>
                        <a:ext cx="4521200" cy="732240"/>
                        <a:chOff x="2802467" y="2166055"/>
                        <a:chExt cx="4521200" cy="732240"/>
                      </a:xfrm>
                      <a:grpFill/>
                    </p:grpSpPr>
                    <p:grpSp>
                      <p:nvGrpSpPr>
                        <p:cNvPr id="199" name="Group 198"/>
                        <p:cNvGrpSpPr/>
                        <p:nvPr/>
                      </p:nvGrpSpPr>
                      <p:grpSpPr>
                        <a:xfrm>
                          <a:off x="3979333" y="2166055"/>
                          <a:ext cx="3344334" cy="732240"/>
                          <a:chOff x="3979333" y="2163337"/>
                          <a:chExt cx="3386667" cy="679308"/>
                        </a:xfrm>
                        <a:grpFill/>
                        <a:effectLst/>
                      </p:grpSpPr>
                      <p:sp>
                        <p:nvSpPr>
                          <p:cNvPr id="201" name="Snip Same Side Corner Rectangle 200"/>
                          <p:cNvSpPr/>
                          <p:nvPr/>
                        </p:nvSpPr>
                        <p:spPr>
                          <a:xfrm>
                            <a:off x="5046133" y="2171463"/>
                            <a:ext cx="889001" cy="671182"/>
                          </a:xfrm>
                          <a:prstGeom prst="snip2SameRect">
                            <a:avLst>
                              <a:gd name="adj1" fmla="val 50000"/>
                              <a:gd name="adj2" fmla="val 0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2" name="Snip Same Side Corner Rectangle 201"/>
                          <p:cNvSpPr/>
                          <p:nvPr/>
                        </p:nvSpPr>
                        <p:spPr>
                          <a:xfrm>
                            <a:off x="5755082" y="2163337"/>
                            <a:ext cx="889002" cy="671181"/>
                          </a:xfrm>
                          <a:prstGeom prst="snip2SameRect">
                            <a:avLst>
                              <a:gd name="adj1" fmla="val 0"/>
                              <a:gd name="adj2" fmla="val 0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3" name="Snip Same Side Corner Rectangle 202"/>
                          <p:cNvSpPr/>
                          <p:nvPr/>
                        </p:nvSpPr>
                        <p:spPr>
                          <a:xfrm>
                            <a:off x="6476999" y="2171463"/>
                            <a:ext cx="889001" cy="671182"/>
                          </a:xfrm>
                          <a:prstGeom prst="snip2SameRect">
                            <a:avLst>
                              <a:gd name="adj1" fmla="val 50000"/>
                              <a:gd name="adj2" fmla="val 0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4" name="Snip Same Side Corner Rectangle 203"/>
                          <p:cNvSpPr/>
                          <p:nvPr/>
                        </p:nvSpPr>
                        <p:spPr>
                          <a:xfrm>
                            <a:off x="4601634" y="2171462"/>
                            <a:ext cx="889002" cy="671183"/>
                          </a:xfrm>
                          <a:prstGeom prst="snip2SameRect">
                            <a:avLst>
                              <a:gd name="adj1" fmla="val 50000"/>
                              <a:gd name="adj2" fmla="val 0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205" name="Snip Same Side Corner Rectangle 204"/>
                          <p:cNvSpPr/>
                          <p:nvPr/>
                        </p:nvSpPr>
                        <p:spPr>
                          <a:xfrm>
                            <a:off x="3979333" y="2171461"/>
                            <a:ext cx="889001" cy="671182"/>
                          </a:xfrm>
                          <a:prstGeom prst="snip2SameRect">
                            <a:avLst>
                              <a:gd name="adj1" fmla="val 50000"/>
                              <a:gd name="adj2" fmla="val 0"/>
                            </a:avLst>
                          </a:prstGeom>
                          <a:grpFill/>
                          <a:ln>
                            <a:noFill/>
                          </a:ln>
                          <a:effectLst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00" name="Snip Same Side Corner Rectangle 199"/>
                        <p:cNvSpPr/>
                        <p:nvPr/>
                      </p:nvSpPr>
                      <p:spPr>
                        <a:xfrm>
                          <a:off x="2802467" y="2174814"/>
                          <a:ext cx="877888" cy="723480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96" name="Snip Same Side Corner Rectangle 195"/>
                    <p:cNvSpPr/>
                    <p:nvPr/>
                  </p:nvSpPr>
                  <p:spPr>
                    <a:xfrm>
                      <a:off x="6002502" y="2748641"/>
                      <a:ext cx="170270" cy="167825"/>
                    </a:xfrm>
                    <a:prstGeom prst="snip2SameRect">
                      <a:avLst>
                        <a:gd name="adj1" fmla="val 50000"/>
                        <a:gd name="adj2" fmla="val 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189" name="Rectangle 188"/>
                <p:cNvSpPr/>
                <p:nvPr/>
              </p:nvSpPr>
              <p:spPr>
                <a:xfrm>
                  <a:off x="6625548" y="5570867"/>
                  <a:ext cx="995896" cy="911328"/>
                </a:xfrm>
                <a:prstGeom prst="rect">
                  <a:avLst/>
                </a:prstGeom>
                <a:noFill/>
                <a:ln w="28575" cmpd="sng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0" name="Rectangle 189"/>
              <p:cNvSpPr/>
              <p:nvPr/>
            </p:nvSpPr>
            <p:spPr>
              <a:xfrm>
                <a:off x="6224899" y="5463211"/>
                <a:ext cx="1243056" cy="25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5811456" y="6516136"/>
              <a:ext cx="17909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H (unpacked)</a:t>
              </a: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2841883" y="5721133"/>
            <a:ext cx="756329" cy="528730"/>
            <a:chOff x="2841883" y="5721133"/>
            <a:chExt cx="756329" cy="528730"/>
          </a:xfrm>
        </p:grpSpPr>
        <p:cxnSp>
          <p:nvCxnSpPr>
            <p:cNvPr id="239" name="Straight Arrow Connector 238"/>
            <p:cNvCxnSpPr/>
            <p:nvPr/>
          </p:nvCxnSpPr>
          <p:spPr>
            <a:xfrm>
              <a:off x="3079246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841883" y="5721133"/>
              <a:ext cx="75632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Freeze</a:t>
              </a:r>
            </a:p>
            <a:p>
              <a:pPr algn="ctr"/>
              <a:r>
                <a:rPr lang="en-US" sz="1300" dirty="0"/>
                <a:t>+ Flip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6942515" y="5800506"/>
            <a:ext cx="977713" cy="417607"/>
            <a:chOff x="7069515" y="5832256"/>
            <a:chExt cx="977713" cy="417607"/>
          </a:xfrm>
        </p:grpSpPr>
        <p:cxnSp>
          <p:nvCxnSpPr>
            <p:cNvPr id="96" name="Straight Arrow Connector 95"/>
            <p:cNvCxnSpPr/>
            <p:nvPr/>
          </p:nvCxnSpPr>
          <p:spPr>
            <a:xfrm>
              <a:off x="7396347" y="6249863"/>
              <a:ext cx="32404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7069515" y="5832256"/>
              <a:ext cx="97771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Pack + Flip</a:t>
              </a: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4368345" y="5632203"/>
            <a:ext cx="1707112" cy="751701"/>
            <a:chOff x="4527095" y="5632203"/>
            <a:chExt cx="1707112" cy="751701"/>
          </a:xfrm>
        </p:grpSpPr>
        <p:sp>
          <p:nvSpPr>
            <p:cNvPr id="236" name="Freeform 235"/>
            <p:cNvSpPr/>
            <p:nvPr/>
          </p:nvSpPr>
          <p:spPr>
            <a:xfrm>
              <a:off x="4986878" y="6115822"/>
              <a:ext cx="723547" cy="268082"/>
            </a:xfrm>
            <a:custGeom>
              <a:avLst/>
              <a:gdLst>
                <a:gd name="connsiteX0" fmla="*/ 0 w 1122235"/>
                <a:gd name="connsiteY0" fmla="*/ 428299 h 447931"/>
                <a:gd name="connsiteX1" fmla="*/ 191962 w 1122235"/>
                <a:gd name="connsiteY1" fmla="*/ 20 h 447931"/>
                <a:gd name="connsiteX2" fmla="*/ 398689 w 1122235"/>
                <a:gd name="connsiteY2" fmla="*/ 443068 h 447931"/>
                <a:gd name="connsiteX3" fmla="*/ 575884 w 1122235"/>
                <a:gd name="connsiteY3" fmla="*/ 236312 h 447931"/>
                <a:gd name="connsiteX4" fmla="*/ 1122235 w 1122235"/>
                <a:gd name="connsiteY4" fmla="*/ 236312 h 44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2235" h="447931">
                  <a:moveTo>
                    <a:pt x="0" y="428299"/>
                  </a:moveTo>
                  <a:cubicBezTo>
                    <a:pt x="62757" y="212929"/>
                    <a:pt x="125514" y="-2441"/>
                    <a:pt x="191962" y="20"/>
                  </a:cubicBezTo>
                  <a:cubicBezTo>
                    <a:pt x="258410" y="2481"/>
                    <a:pt x="334702" y="403686"/>
                    <a:pt x="398689" y="443068"/>
                  </a:cubicBezTo>
                  <a:cubicBezTo>
                    <a:pt x="462676" y="482450"/>
                    <a:pt x="455293" y="270771"/>
                    <a:pt x="575884" y="236312"/>
                  </a:cubicBezTo>
                  <a:cubicBezTo>
                    <a:pt x="696475" y="201853"/>
                    <a:pt x="1122235" y="236312"/>
                    <a:pt x="1122235" y="236312"/>
                  </a:cubicBez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27095" y="5632203"/>
              <a:ext cx="17071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T° cycles  </a:t>
              </a:r>
            </a:p>
            <a:p>
              <a:pPr algn="ctr"/>
              <a:r>
                <a:rPr lang="en-US" sz="1300" dirty="0"/>
                <a:t>+ overnight rest</a:t>
              </a: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7556551" y="5442444"/>
            <a:ext cx="1790967" cy="1366080"/>
            <a:chOff x="7620051" y="5442444"/>
            <a:chExt cx="1790967" cy="1366080"/>
          </a:xfrm>
        </p:grpSpPr>
        <p:grpSp>
          <p:nvGrpSpPr>
            <p:cNvPr id="216" name="Group 215"/>
            <p:cNvGrpSpPr/>
            <p:nvPr/>
          </p:nvGrpSpPr>
          <p:grpSpPr>
            <a:xfrm>
              <a:off x="7894006" y="5442444"/>
              <a:ext cx="1243056" cy="1039751"/>
              <a:chOff x="7776702" y="1909484"/>
              <a:chExt cx="1243056" cy="1039751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7907477" y="2770941"/>
                <a:ext cx="995895" cy="17030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907476" y="2037907"/>
                <a:ext cx="995896" cy="911328"/>
              </a:xfrm>
              <a:prstGeom prst="rect">
                <a:avLst/>
              </a:prstGeom>
              <a:noFill/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776702" y="1909484"/>
                <a:ext cx="1243056" cy="257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7620051" y="6516136"/>
              <a:ext cx="17909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/>
                <a:t>H smooth and rigid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49150" y="5816316"/>
            <a:ext cx="1790967" cy="992208"/>
            <a:chOff x="1644400" y="5816316"/>
            <a:chExt cx="1790967" cy="992208"/>
          </a:xfrm>
        </p:grpSpPr>
        <p:sp>
          <p:nvSpPr>
            <p:cNvPr id="233" name="TextBox 232"/>
            <p:cNvSpPr txBox="1"/>
            <p:nvPr/>
          </p:nvSpPr>
          <p:spPr>
            <a:xfrm>
              <a:off x="1644400" y="6516136"/>
              <a:ext cx="179096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DI water  + H + CP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035864" y="5816316"/>
              <a:ext cx="1008039" cy="665879"/>
              <a:chOff x="1963962" y="5816316"/>
              <a:chExt cx="1008039" cy="66587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963962" y="5816316"/>
                <a:ext cx="1008039" cy="665879"/>
                <a:chOff x="1963962" y="5816316"/>
                <a:chExt cx="1008039" cy="665879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968193" y="5816316"/>
                  <a:ext cx="995896" cy="57600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1963962" y="6334286"/>
                  <a:ext cx="1008039" cy="147909"/>
                  <a:chOff x="2041553" y="2733544"/>
                  <a:chExt cx="1008039" cy="147909"/>
                </a:xfrm>
              </p:grpSpPr>
              <p:grpSp>
                <p:nvGrpSpPr>
                  <p:cNvPr id="38" name="Group 37"/>
                  <p:cNvGrpSpPr>
                    <a:grpSpLocks/>
                  </p:cNvGrpSpPr>
                  <p:nvPr/>
                </p:nvGrpSpPr>
                <p:grpSpPr>
                  <a:xfrm>
                    <a:off x="2042958" y="2733544"/>
                    <a:ext cx="1006634" cy="126784"/>
                    <a:chOff x="2802467" y="2166055"/>
                    <a:chExt cx="5190068" cy="732240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35" name="Snip Same Side Corner Rectangle 34"/>
                    <p:cNvSpPr/>
                    <p:nvPr/>
                  </p:nvSpPr>
                  <p:spPr>
                    <a:xfrm>
                      <a:off x="3344333" y="2174814"/>
                      <a:ext cx="877888" cy="723480"/>
                    </a:xfrm>
                    <a:prstGeom prst="snip2SameRect">
                      <a:avLst>
                        <a:gd name="adj1" fmla="val 50000"/>
                        <a:gd name="adj2" fmla="val 0"/>
                      </a:avLst>
                    </a:prstGeom>
                    <a:grpFill/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37" name="Group 36"/>
                    <p:cNvGrpSpPr/>
                    <p:nvPr/>
                  </p:nvGrpSpPr>
                  <p:grpSpPr>
                    <a:xfrm>
                      <a:off x="2802467" y="2166055"/>
                      <a:ext cx="5190068" cy="732240"/>
                      <a:chOff x="2802467" y="2166055"/>
                      <a:chExt cx="5190068" cy="732240"/>
                    </a:xfrm>
                    <a:grpFill/>
                  </p:grpSpPr>
                  <p:grpSp>
                    <p:nvGrpSpPr>
                      <p:cNvPr id="34" name="Group 33"/>
                      <p:cNvGrpSpPr/>
                      <p:nvPr/>
                    </p:nvGrpSpPr>
                    <p:grpSpPr>
                      <a:xfrm>
                        <a:off x="3979333" y="2166055"/>
                        <a:ext cx="4013202" cy="732240"/>
                        <a:chOff x="3979333" y="2163337"/>
                        <a:chExt cx="4064002" cy="679308"/>
                      </a:xfrm>
                      <a:grpFill/>
                      <a:effectLst/>
                    </p:grpSpPr>
                    <p:sp>
                      <p:nvSpPr>
                        <p:cNvPr id="28" name="Snip Same Side Corner Rectangle 27"/>
                        <p:cNvSpPr/>
                        <p:nvPr/>
                      </p:nvSpPr>
                      <p:spPr>
                        <a:xfrm>
                          <a:off x="5046133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9" name="Snip Same Side Corner Rectangle 28"/>
                        <p:cNvSpPr/>
                        <p:nvPr/>
                      </p:nvSpPr>
                      <p:spPr>
                        <a:xfrm>
                          <a:off x="5755081" y="2163337"/>
                          <a:ext cx="889002" cy="671180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0" name="Snip Same Side Corner Rectangle 29"/>
                        <p:cNvSpPr/>
                        <p:nvPr/>
                      </p:nvSpPr>
                      <p:spPr>
                        <a:xfrm>
                          <a:off x="6476999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1" name="Snip Same Side Corner Rectangle 30"/>
                        <p:cNvSpPr/>
                        <p:nvPr/>
                      </p:nvSpPr>
                      <p:spPr>
                        <a:xfrm>
                          <a:off x="4601633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2" name="Snip Same Side Corner Rectangle 31"/>
                        <p:cNvSpPr/>
                        <p:nvPr/>
                      </p:nvSpPr>
                      <p:spPr>
                        <a:xfrm>
                          <a:off x="7154334" y="2171463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33" name="Snip Same Side Corner Rectangle 32"/>
                        <p:cNvSpPr/>
                        <p:nvPr/>
                      </p:nvSpPr>
                      <p:spPr>
                        <a:xfrm>
                          <a:off x="3979333" y="2171461"/>
                          <a:ext cx="889001" cy="671182"/>
                        </a:xfrm>
                        <a:prstGeom prst="snip2SameRect">
                          <a:avLst>
                            <a:gd name="adj1" fmla="val 50000"/>
                            <a:gd name="adj2" fmla="val 0"/>
                          </a:avLst>
                        </a:prstGeom>
                        <a:grpFill/>
                        <a:ln>
                          <a:noFill/>
                        </a:ln>
                        <a:effectLst/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36" name="Snip Same Side Corner Rectangle 35"/>
                      <p:cNvSpPr/>
                      <p:nvPr/>
                    </p:nvSpPr>
                    <p:spPr>
                      <a:xfrm>
                        <a:off x="2802467" y="2174814"/>
                        <a:ext cx="877888" cy="723480"/>
                      </a:xfrm>
                      <a:prstGeom prst="snip2SameRect">
                        <a:avLst>
                          <a:gd name="adj1" fmla="val 50000"/>
                          <a:gd name="adj2" fmla="val 0"/>
                        </a:avLst>
                      </a:prstGeom>
                      <a:grpFill/>
                      <a:ln>
                        <a:noFill/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0" name="Rectangle 19"/>
                  <p:cNvSpPr/>
                  <p:nvPr/>
                </p:nvSpPr>
                <p:spPr>
                  <a:xfrm>
                    <a:off x="2041553" y="2809453"/>
                    <a:ext cx="1007998" cy="72000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" name="TextBox 101"/>
              <p:cNvSpPr txBox="1"/>
              <p:nvPr/>
            </p:nvSpPr>
            <p:spPr>
              <a:xfrm>
                <a:off x="2271431" y="5938511"/>
                <a:ext cx="364261" cy="229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CP</a:t>
                </a:r>
              </a:p>
            </p:txBody>
          </p:sp>
        </p:grpSp>
      </p:grpSp>
      <p:grpSp>
        <p:nvGrpSpPr>
          <p:cNvPr id="234" name="Group 233"/>
          <p:cNvGrpSpPr/>
          <p:nvPr/>
        </p:nvGrpSpPr>
        <p:grpSpPr>
          <a:xfrm>
            <a:off x="1789793" y="5463211"/>
            <a:ext cx="1243056" cy="1018984"/>
            <a:chOff x="1900918" y="5463211"/>
            <a:chExt cx="1243056" cy="1018984"/>
          </a:xfrm>
        </p:grpSpPr>
        <p:sp>
          <p:nvSpPr>
            <p:cNvPr id="25" name="Rectangle 24"/>
            <p:cNvSpPr/>
            <p:nvPr/>
          </p:nvSpPr>
          <p:spPr>
            <a:xfrm>
              <a:off x="2047567" y="5570867"/>
              <a:ext cx="995896" cy="911328"/>
            </a:xfrm>
            <a:prstGeom prst="rect">
              <a:avLst/>
            </a:prstGeom>
            <a:noFill/>
            <a:ln w="2857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0918" y="5463211"/>
              <a:ext cx="1243056" cy="257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757" y="1155221"/>
            <a:ext cx="926776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A </a:t>
            </a:r>
            <a:r>
              <a:rPr lang="fr-FR" sz="1600" dirty="0" err="1"/>
              <a:t>very</a:t>
            </a:r>
            <a:r>
              <a:rPr lang="fr-FR" sz="1600" dirty="0"/>
              <a:t> </a:t>
            </a:r>
            <a:r>
              <a:rPr lang="fr-FR" sz="1600" dirty="0" err="1"/>
              <a:t>thin</a:t>
            </a:r>
            <a:r>
              <a:rPr lang="fr-FR" sz="1600" dirty="0"/>
              <a:t> layer of </a:t>
            </a:r>
            <a:r>
              <a:rPr lang="fr-FR" sz="1600" dirty="0" err="1"/>
              <a:t>ice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formed</a:t>
            </a:r>
            <a:r>
              <a:rPr lang="fr-FR" sz="1600" dirty="0"/>
              <a:t> in </a:t>
            </a:r>
            <a:r>
              <a:rPr lang="fr-FR" sz="1600" dirty="0" err="1"/>
              <a:t>liquid</a:t>
            </a:r>
            <a:r>
              <a:rPr lang="fr-FR" sz="1600" dirty="0"/>
              <a:t> CP </a:t>
            </a:r>
            <a:r>
              <a:rPr lang="fr-FR" sz="1600" dirty="0" err="1"/>
              <a:t>at</a:t>
            </a:r>
            <a:r>
              <a:rPr lang="fr-FR" sz="1600" dirty="0"/>
              <a:t> -20°C. Hydrate </a:t>
            </a:r>
            <a:r>
              <a:rPr lang="fr-FR" sz="1600" dirty="0" err="1"/>
              <a:t>nucleation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initiated</a:t>
            </a:r>
            <a:r>
              <a:rPr lang="fr-FR" sz="1600" dirty="0"/>
              <a:t> by </a:t>
            </a:r>
            <a:r>
              <a:rPr lang="fr-FR" sz="1600" dirty="0" err="1"/>
              <a:t>slowly</a:t>
            </a:r>
            <a:r>
              <a:rPr lang="fr-FR" sz="1600" dirty="0"/>
              <a:t> </a:t>
            </a:r>
            <a:r>
              <a:rPr lang="fr-FR" sz="1600" dirty="0" err="1"/>
              <a:t>raising</a:t>
            </a:r>
            <a:r>
              <a:rPr lang="fr-FR" sz="1600" dirty="0"/>
              <a:t> the </a:t>
            </a:r>
            <a:r>
              <a:rPr lang="fr-FR" sz="1600" dirty="0" err="1"/>
              <a:t>temperature</a:t>
            </a:r>
            <a:r>
              <a:rPr lang="fr-FR" sz="1600" dirty="0"/>
              <a:t> </a:t>
            </a:r>
            <a:r>
              <a:rPr lang="fr-FR" sz="1600" dirty="0" err="1"/>
              <a:t>above</a:t>
            </a:r>
            <a:r>
              <a:rPr lang="fr-FR" sz="1600" dirty="0"/>
              <a:t> </a:t>
            </a:r>
            <a:r>
              <a:rPr lang="fr-FR" sz="1600" dirty="0" err="1"/>
              <a:t>ice</a:t>
            </a:r>
            <a:r>
              <a:rPr lang="fr-FR" sz="1600" dirty="0"/>
              <a:t> </a:t>
            </a:r>
            <a:r>
              <a:rPr lang="fr-FR" sz="1600" dirty="0" err="1"/>
              <a:t>melting</a:t>
            </a:r>
            <a:r>
              <a:rPr lang="fr-FR" sz="1600" dirty="0"/>
              <a:t> point. 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17000" y="1738649"/>
            <a:ext cx="8129951" cy="3994835"/>
            <a:chOff x="110625" y="1479359"/>
            <a:chExt cx="8129951" cy="3994835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89287052"/>
                </p:ext>
              </p:extLst>
            </p:nvPr>
          </p:nvGraphicFramePr>
          <p:xfrm>
            <a:off x="110625" y="1479359"/>
            <a:ext cx="8129951" cy="39948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7" name="TextBox 216"/>
            <p:cNvSpPr txBox="1"/>
            <p:nvPr/>
          </p:nvSpPr>
          <p:spPr>
            <a:xfrm>
              <a:off x="1847823" y="3518941"/>
              <a:ext cx="1471166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  <a:p>
              <a:r>
                <a:rPr lang="en-US" sz="1300" dirty="0"/>
                <a:t>Ice melting initiating hydrate formation at the interface</a:t>
              </a: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1756820" y="1807472"/>
              <a:ext cx="18314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/>
                <a:t>Hydrate layer growing</a:t>
              </a:r>
            </a:p>
            <a:p>
              <a:endParaRPr lang="en-US" sz="1300" dirty="0"/>
            </a:p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3250076" y="3334761"/>
              <a:ext cx="109138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3</a:t>
              </a:r>
            </a:p>
            <a:p>
              <a:pPr algn="ctr"/>
              <a:endParaRPr lang="en-US" sz="1300" dirty="0"/>
            </a:p>
            <a:p>
              <a:pPr algn="ctr"/>
              <a:r>
                <a:rPr lang="en-US" sz="1300" dirty="0"/>
                <a:t>Flip the</a:t>
              </a:r>
            </a:p>
            <a:p>
              <a:pPr algn="ctr"/>
              <a:r>
                <a:rPr lang="en-US" sz="1300" dirty="0" err="1"/>
                <a:t>hydrate+ice</a:t>
              </a:r>
              <a:r>
                <a:rPr lang="en-US" sz="1300" dirty="0"/>
                <a:t> sample 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784412" y="1649829"/>
              <a:ext cx="19905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Hydrate formation </a:t>
              </a:r>
            </a:p>
            <a:p>
              <a:pPr algn="ctr"/>
              <a:r>
                <a:rPr lang="en-US" sz="1300" dirty="0"/>
                <a:t>on the other side  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897915" y="2221529"/>
              <a:ext cx="1990599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/>
                <a:t>Rest overnight for the layer to develop</a:t>
              </a:r>
            </a:p>
            <a:p>
              <a:pPr algn="ctr"/>
              <a:endParaRPr lang="en-US" sz="1300" dirty="0"/>
            </a:p>
            <a:p>
              <a:pPr algn="r"/>
              <a:endParaRPr lang="en-US" sz="2000" dirty="0"/>
            </a:p>
            <a:p>
              <a:pPr algn="r"/>
              <a:r>
                <a:rPr lang="en-US" sz="2000" dirty="0"/>
                <a:t>4</a:t>
              </a:r>
              <a:r>
                <a:rPr lang="en-US" sz="1300" dirty="0"/>
                <a:t> </a:t>
              </a:r>
            </a:p>
          </p:txBody>
        </p:sp>
        <p:cxnSp>
          <p:nvCxnSpPr>
            <p:cNvPr id="230" name="Straight Arrow Connector 229"/>
            <p:cNvCxnSpPr/>
            <p:nvPr/>
          </p:nvCxnSpPr>
          <p:spPr>
            <a:xfrm>
              <a:off x="7558311" y="2746893"/>
              <a:ext cx="488917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itle 1"/>
          <p:cNvSpPr txBox="1">
            <a:spLocks/>
          </p:cNvSpPr>
          <p:nvPr/>
        </p:nvSpPr>
        <p:spPr>
          <a:xfrm>
            <a:off x="118540" y="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Formation of a flat CP hydrate surface </a:t>
            </a: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procedure</a:t>
            </a:r>
          </a:p>
        </p:txBody>
      </p:sp>
    </p:spTree>
    <p:extLst>
      <p:ext uri="{BB962C8B-B14F-4D97-AF65-F5344CB8AC3E}">
        <p14:creationId xmlns:p14="http://schemas.microsoft.com/office/powerpoint/2010/main" val="16774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1_befo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0875" y="3596530"/>
            <a:ext cx="1875459" cy="187545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IMG_20190226_10295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2797" y="3596530"/>
            <a:ext cx="1793876" cy="189018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IMG_20190226_10295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700" y="3596530"/>
            <a:ext cx="1884895" cy="188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3999" y="5580935"/>
            <a:ext cx="8734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conducted on the surface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sample is left at rest in the cabinet above 0°C for several hours to check for stability and residual ice.</a:t>
            </a:r>
          </a:p>
          <a:p>
            <a:pPr marL="285750" indent="-285750">
              <a:buFontTx/>
              <a:buChar char="-"/>
            </a:pPr>
            <a:r>
              <a:rPr lang="en-US" dirty="0"/>
              <a:t>Contact angle measurements are also conducted on ice for comparison purposes.</a:t>
            </a:r>
          </a:p>
        </p:txBody>
      </p:sp>
      <p:sp>
        <p:nvSpPr>
          <p:cNvPr id="23" name="ZoneTexte 11"/>
          <p:cNvSpPr txBox="1"/>
          <p:nvPr/>
        </p:nvSpPr>
        <p:spPr>
          <a:xfrm>
            <a:off x="8230388" y="4459886"/>
            <a:ext cx="643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Brine</a:t>
            </a:r>
            <a:endParaRPr lang="fr-FR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53999" y="3907591"/>
            <a:ext cx="2480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With this method, we consistently obtain a flat, smooth and rigid hydrate surface (no ice).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6" y="1652609"/>
            <a:ext cx="2286000" cy="152085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253999" y="1167920"/>
            <a:ext cx="852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hydrate layer often needs to be packed before the last flipping step.</a:t>
            </a:r>
          </a:p>
        </p:txBody>
      </p:sp>
      <p:cxnSp>
        <p:nvCxnSpPr>
          <p:cNvPr id="28" name="Connecteur droit avec flèche 16"/>
          <p:cNvCxnSpPr/>
          <p:nvPr/>
        </p:nvCxnSpPr>
        <p:spPr>
          <a:xfrm flipH="1">
            <a:off x="1690693" y="2476500"/>
            <a:ext cx="1303007" cy="3333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17"/>
          <p:cNvSpPr txBox="1"/>
          <p:nvPr/>
        </p:nvSpPr>
        <p:spPr>
          <a:xfrm>
            <a:off x="3168328" y="2127430"/>
            <a:ext cx="17102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Side</a:t>
            </a:r>
            <a:r>
              <a:rPr lang="fr-FR" sz="1600" dirty="0"/>
              <a:t> </a:t>
            </a:r>
            <a:r>
              <a:rPr lang="fr-FR" sz="1600" dirty="0" err="1"/>
              <a:t>used</a:t>
            </a:r>
            <a:r>
              <a:rPr lang="fr-FR" sz="1600" dirty="0"/>
              <a:t> for </a:t>
            </a:r>
            <a:r>
              <a:rPr lang="fr-FR" sz="1600" dirty="0" err="1"/>
              <a:t>droplet</a:t>
            </a:r>
            <a:r>
              <a:rPr lang="fr-FR" sz="1600" dirty="0"/>
              <a:t> </a:t>
            </a:r>
            <a:r>
              <a:rPr lang="fr-FR" sz="1600" dirty="0" err="1"/>
              <a:t>deposition</a:t>
            </a:r>
            <a:endParaRPr lang="fr-FR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32625" y="4048125"/>
            <a:ext cx="77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T=2°C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8540" y="37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Formation of a flat CP hydrate surface </a:t>
            </a:r>
          </a:p>
          <a:p>
            <a:pPr algn="l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389" y="2947261"/>
            <a:ext cx="85372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2 </a:t>
            </a:r>
            <a:r>
              <a:rPr lang="mr-IN" sz="3200" dirty="0">
                <a:solidFill>
                  <a:srgbClr val="660066"/>
                </a:solidFill>
              </a:rPr>
              <a:t>–</a:t>
            </a:r>
            <a:r>
              <a:rPr lang="en-US" sz="3200" dirty="0">
                <a:solidFill>
                  <a:srgbClr val="660066"/>
                </a:solidFill>
              </a:rPr>
              <a:t> Surface properties of </a:t>
            </a:r>
            <a:r>
              <a:rPr lang="en-US" sz="3200" dirty="0" err="1">
                <a:solidFill>
                  <a:srgbClr val="660066"/>
                </a:solidFill>
              </a:rPr>
              <a:t>cyclopentane</a:t>
            </a:r>
            <a:r>
              <a:rPr lang="en-US" sz="3200" dirty="0">
                <a:solidFill>
                  <a:srgbClr val="660066"/>
                </a:solidFill>
              </a:rPr>
              <a:t> hydrates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83E7-4C07-6D41-8A4B-D82549CC44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7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6" y="1212839"/>
            <a:ext cx="31781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Criteria 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One aqueous phase </a:t>
            </a:r>
          </a:p>
          <a:p>
            <a:r>
              <a:rPr lang="en-US" dirty="0"/>
              <a:t>     (DI Water or Brine)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Ideally oil-field liquids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Non miscible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Should not degrade the hydrate surface (OH groups prohibited)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Contact angle measurement depends on the density ratio of the two liquids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34585" y="4822496"/>
            <a:ext cx="1274406" cy="721322"/>
            <a:chOff x="5147676" y="1860320"/>
            <a:chExt cx="2199061" cy="1244685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5147676" y="1860320"/>
              <a:ext cx="2199061" cy="1244685"/>
              <a:chOff x="2159000" y="2590801"/>
              <a:chExt cx="1676400" cy="94885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159000" y="2874763"/>
                <a:ext cx="1676400" cy="6648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59000" y="2590801"/>
                <a:ext cx="1676400" cy="283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159000" y="2590801"/>
                <a:ext cx="1676400" cy="948855"/>
              </a:xfrm>
              <a:prstGeom prst="rect">
                <a:avLst/>
              </a:prstGeom>
              <a:noFill/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Chord 12"/>
            <p:cNvSpPr>
              <a:spLocks noChangeAspect="1"/>
            </p:cNvSpPr>
            <p:nvPr/>
          </p:nvSpPr>
          <p:spPr>
            <a:xfrm rot="17500352">
              <a:off x="5912584" y="2033378"/>
              <a:ext cx="644567" cy="644567"/>
            </a:xfrm>
            <a:prstGeom prst="chord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2126860" y="4839598"/>
            <a:ext cx="1274406" cy="505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26860" y="5331248"/>
            <a:ext cx="1274406" cy="215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26860" y="4830104"/>
            <a:ext cx="1274406" cy="721322"/>
          </a:xfrm>
          <a:prstGeom prst="rect">
            <a:avLst/>
          </a:prstGeom>
          <a:noFill/>
          <a:ln w="28575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hord 20"/>
          <p:cNvSpPr>
            <a:spLocks noChangeAspect="1"/>
          </p:cNvSpPr>
          <p:nvPr/>
        </p:nvSpPr>
        <p:spPr>
          <a:xfrm rot="6754695">
            <a:off x="2533230" y="5032219"/>
            <a:ext cx="431989" cy="431989"/>
          </a:xfrm>
          <a:prstGeom prst="chor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17"/>
          <p:cNvSpPr txBox="1"/>
          <p:nvPr/>
        </p:nvSpPr>
        <p:spPr>
          <a:xfrm>
            <a:off x="2387479" y="5272620"/>
            <a:ext cx="80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hydrate</a:t>
            </a:r>
            <a:endParaRPr lang="fr-FR" sz="1200" dirty="0"/>
          </a:p>
        </p:txBody>
      </p:sp>
      <p:sp>
        <p:nvSpPr>
          <p:cNvPr id="27" name="ZoneTexte 17"/>
          <p:cNvSpPr txBox="1"/>
          <p:nvPr/>
        </p:nvSpPr>
        <p:spPr>
          <a:xfrm>
            <a:off x="663345" y="4759708"/>
            <a:ext cx="80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hydrate</a:t>
            </a:r>
            <a:endParaRPr lang="fr-F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5977" y="5670955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1 </a:t>
            </a:r>
            <a:r>
              <a:rPr lang="en-US" sz="1400" dirty="0" err="1"/>
              <a:t>Asserson</a:t>
            </a:r>
            <a:r>
              <a:rPr lang="en-US" sz="1400" dirty="0"/>
              <a:t>, R. B., Hoffmann, A. C., </a:t>
            </a:r>
            <a:r>
              <a:rPr lang="en-US" sz="1400" dirty="0" err="1"/>
              <a:t>Høiland</a:t>
            </a:r>
            <a:r>
              <a:rPr lang="en-US" sz="1400" dirty="0"/>
              <a:t>, S., &amp; </a:t>
            </a:r>
            <a:r>
              <a:rPr lang="en-US" sz="1400" dirty="0" err="1"/>
              <a:t>Asvik</a:t>
            </a:r>
            <a:r>
              <a:rPr lang="en-US" sz="1400" dirty="0"/>
              <a:t>, K. M. (2009). Interfacial tension measurement of </a:t>
            </a:r>
            <a:r>
              <a:rPr lang="en-US" sz="1400" dirty="0" err="1"/>
              <a:t>freon</a:t>
            </a:r>
            <a:r>
              <a:rPr lang="en-US" sz="1400" dirty="0"/>
              <a:t> hydrates by droplet deposition and contact angle measurements. Journal of Petroleum Science and Engineering, 68(3-4), 209-217.</a:t>
            </a:r>
          </a:p>
          <a:p>
            <a:endParaRPr lang="en-US" sz="1400" dirty="0"/>
          </a:p>
          <a:p>
            <a:r>
              <a:rPr lang="en-US" sz="1400" baseline="30000" dirty="0"/>
              <a:t>2</a:t>
            </a:r>
            <a:r>
              <a:rPr lang="en-US" sz="1400" dirty="0"/>
              <a:t> Brown, E. P., Hu, S., Wells, J., Wang, X., &amp; </a:t>
            </a:r>
            <a:r>
              <a:rPr lang="en-US" sz="1400" dirty="0" err="1"/>
              <a:t>Koh</a:t>
            </a:r>
            <a:r>
              <a:rPr lang="en-US" sz="1400" dirty="0"/>
              <a:t>, C. A.. "Direct measurements of contact angles on </a:t>
            </a:r>
            <a:r>
              <a:rPr lang="en-US" sz="1400" dirty="0" err="1"/>
              <a:t>cyclopentane</a:t>
            </a:r>
            <a:r>
              <a:rPr lang="en-US" sz="1400" dirty="0"/>
              <a:t> hydrates." Energy &amp; fuels 32.6 (2018): 6619-6626.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0575" y="1238340"/>
            <a:ext cx="50699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Previous work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Asserson</a:t>
            </a:r>
            <a:r>
              <a:rPr lang="en-US" dirty="0">
                <a:solidFill>
                  <a:srgbClr val="000000"/>
                </a:solidFill>
              </a:rPr>
              <a:t> et. al. (2009), Norway </a:t>
            </a:r>
            <a:r>
              <a:rPr lang="en-US" baseline="30000" dirty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Freon hydrates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Chlorinated hydrocarbons / Water systems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contact angle, water wet</a:t>
            </a:r>
          </a:p>
          <a:p>
            <a:r>
              <a:rPr lang="mr-IN" dirty="0"/>
              <a:t>    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>
                <a:solidFill>
                  <a:srgbClr val="000000"/>
                </a:solidFill>
              </a:rPr>
              <a:t>Brown et. al (2018), Colorado School of Mines 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/>
              <a:t>Cyclopentane hydrates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Cyclopentane / Water system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contact angle of </a:t>
            </a:r>
            <a:r>
              <a:rPr lang="en-US" dirty="0" err="1"/>
              <a:t>θ</a:t>
            </a:r>
            <a:r>
              <a:rPr lang="en-US" dirty="0"/>
              <a:t>=94.2° +/- 8.5°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=&gt; </a:t>
            </a:r>
            <a:r>
              <a:rPr lang="x-none" dirty="0">
                <a:solidFill>
                  <a:schemeClr val="accent6">
                    <a:lumMod val="50000"/>
                  </a:schemeClr>
                </a:solidFill>
              </a:rPr>
              <a:t>Skeptical about this non intuitive result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35473" y="20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660066"/>
                </a:solidFill>
              </a:rPr>
              <a:t>Surface properties of </a:t>
            </a:r>
            <a:r>
              <a:rPr lang="en-US" sz="2800" dirty="0" err="1">
                <a:solidFill>
                  <a:srgbClr val="660066"/>
                </a:solidFill>
              </a:rPr>
              <a:t>cyclopentane</a:t>
            </a:r>
            <a:r>
              <a:rPr lang="en-US" sz="2800" dirty="0">
                <a:solidFill>
                  <a:srgbClr val="660066"/>
                </a:solidFill>
              </a:rPr>
              <a:t> hydrates</a:t>
            </a:r>
            <a:br>
              <a:rPr lang="en-US" sz="2800" dirty="0">
                <a:solidFill>
                  <a:srgbClr val="660066"/>
                </a:solidFill>
              </a:rPr>
            </a:br>
            <a:r>
              <a:rPr lang="en-US" sz="2400" dirty="0">
                <a:solidFill>
                  <a:srgbClr val="595959"/>
                </a:solidFill>
              </a:rPr>
              <a:t>Choice of the liquid/liquid systems</a:t>
            </a:r>
            <a:endParaRPr lang="en-US" sz="2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52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12520</TotalTime>
  <Words>1492</Words>
  <Application>Microsoft Macintosh PowerPoint</Application>
  <PresentationFormat>On-screen Show (4:3)</PresentationFormat>
  <Paragraphs>313</Paragraphs>
  <Slides>18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Abadi MT Condensed Light</vt:lpstr>
      <vt:lpstr>Arial</vt:lpstr>
      <vt:lpstr>Baskerville Old Face</vt:lpstr>
      <vt:lpstr>Calibri</vt:lpstr>
      <vt:lpstr>Office Theme</vt:lpstr>
      <vt:lpstr>Measuring the wetting properties of cyclopentane hydrates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Surface properties of cyclopentane hydrates Choice of the liquid/liquid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Formation of a flat hydrate surface: some pictures</vt:lpstr>
    </vt:vector>
  </TitlesOfParts>
  <Company>The City College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Fanny Thomas</dc:creator>
  <cp:lastModifiedBy>DESIR Antoine</cp:lastModifiedBy>
  <cp:revision>93</cp:revision>
  <dcterms:created xsi:type="dcterms:W3CDTF">2019-04-24T12:08:35Z</dcterms:created>
  <dcterms:modified xsi:type="dcterms:W3CDTF">2019-06-17T09:53:58Z</dcterms:modified>
</cp:coreProperties>
</file>