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1" r:id="rId4"/>
    <p:sldId id="262" r:id="rId5"/>
    <p:sldId id="264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3CBA"/>
    <a:srgbClr val="595A5C"/>
    <a:srgbClr val="775BA7"/>
    <a:srgbClr val="DDB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135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2A824-EBAB-4F78-973C-AA092F62D743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DF425-99D4-48E3-AD64-21DE08A7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9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DF425-99D4-48E3-AD64-21DE08A71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1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95" y="4712620"/>
            <a:ext cx="2673409" cy="365125"/>
          </a:xfrm>
        </p:spPr>
        <p:txBody>
          <a:bodyPr/>
          <a:lstStyle>
            <a:lvl1pPr algn="ctr">
              <a:defRPr lang="en-US" sz="1600" kern="1200" smtClean="0">
                <a:solidFill>
                  <a:srgbClr val="7030A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/>
              <a:t>Thursday, June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83667"/>
            <a:ext cx="4083908" cy="369332"/>
          </a:xfr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Condensed" panose="020B0502040204020203" pitchFamily="34" charset="0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Condensed" panose="020B0502040204020203" pitchFamily="34" charset="0"/>
              </a:rPr>
              <a:t>Click to</a:t>
            </a:r>
            <a:r>
              <a:rPr lang="en-US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Condensed" panose="020B0502040204020203" pitchFamily="34" charset="0"/>
              </a:rPr>
              <a:t> edit Master header style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386969"/>
            <a:ext cx="7772400" cy="1002927"/>
          </a:xfrm>
        </p:spPr>
        <p:txBody>
          <a:bodyPr/>
          <a:lstStyle>
            <a:lvl1pPr marL="0" indent="0" algn="ctr">
              <a:buNone/>
              <a:defRPr lang="en-US" sz="4300" b="1" kern="1200" smtClean="0">
                <a:solidFill>
                  <a:srgbClr val="6A3CB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>
                <a:solidFill>
                  <a:srgbClr val="6A3CBA"/>
                </a:solidFill>
                <a:latin typeface="Arial"/>
                <a:cs typeface="Arial"/>
              </a:rPr>
              <a:t>Click</a:t>
            </a:r>
            <a:r>
              <a:rPr lang="en-US" b="1" baseline="0" dirty="0">
                <a:solidFill>
                  <a:srgbClr val="6A3CBA"/>
                </a:solidFill>
                <a:latin typeface="Arial"/>
                <a:cs typeface="Arial"/>
              </a:rPr>
              <a:t> to edit Master title style</a:t>
            </a:r>
            <a:endParaRPr lang="en-US" b="1" dirty="0">
              <a:solidFill>
                <a:srgbClr val="6A3CBA"/>
              </a:solidFill>
              <a:latin typeface="Arial"/>
              <a:cs typeface="Arial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371599" y="3567323"/>
            <a:ext cx="6400801" cy="1510422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400" kern="1200">
                <a:solidFill>
                  <a:srgbClr val="595A5C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kern="1200" dirty="0">
                <a:solidFill>
                  <a:srgbClr val="595A5C"/>
                </a:solidFill>
                <a:latin typeface="Arial"/>
                <a:ea typeface="+mn-ea"/>
                <a:cs typeface="Arial"/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431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13,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7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13,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9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549"/>
            <a:ext cx="5635951" cy="2399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Thursday, June 13,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76490"/>
            <a:ext cx="8229600" cy="604059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 lang="en-US" sz="2800" b="1" kern="1200" smtClean="0">
                <a:solidFill>
                  <a:srgbClr val="6A3CBA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sz="2800" b="1" dirty="0">
                <a:solidFill>
                  <a:srgbClr val="6A3CBA"/>
                </a:solidFill>
                <a:latin typeface="Arial"/>
                <a:cs typeface="Arial"/>
              </a:rPr>
              <a:t>Click</a:t>
            </a:r>
            <a:r>
              <a:rPr lang="en-US" sz="2800" b="1" baseline="0" dirty="0">
                <a:solidFill>
                  <a:srgbClr val="6A3CBA"/>
                </a:solidFill>
                <a:latin typeface="Arial"/>
                <a:cs typeface="Arial"/>
              </a:rPr>
              <a:t> to edit Master title style</a:t>
            </a:r>
            <a:endParaRPr lang="en-US" sz="2800" b="1" dirty="0">
              <a:solidFill>
                <a:srgbClr val="6A3CB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991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13,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13,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6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13,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3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13,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22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13,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3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13,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4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5635951" cy="2399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Thursday, June 13,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F2FE2951-04BA-2148-8AAE-D136602EC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6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6"/>
            <a:ext cx="7772400" cy="12594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6A3CBA"/>
                </a:solidFill>
                <a:latin typeface="Arial"/>
                <a:cs typeface="Arial"/>
              </a:rPr>
              <a:t>Diffuse Bounce Back Lattice Boltzmann Method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67324"/>
            <a:ext cx="6400800" cy="14659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>
                <a:solidFill>
                  <a:srgbClr val="595A5C"/>
                </a:solidFill>
                <a:latin typeface="Arial"/>
                <a:cs typeface="Arial"/>
              </a:rPr>
              <a:t>Geng</a:t>
            </a:r>
            <a:r>
              <a:rPr lang="en-US" sz="2400" dirty="0">
                <a:solidFill>
                  <a:srgbClr val="595A5C"/>
                </a:solidFill>
                <a:latin typeface="Arial"/>
                <a:cs typeface="Arial"/>
              </a:rPr>
              <a:t> Liu and </a:t>
            </a:r>
            <a:r>
              <a:rPr lang="en-US" sz="2400" dirty="0" err="1">
                <a:solidFill>
                  <a:srgbClr val="595A5C"/>
                </a:solidFill>
                <a:latin typeface="Arial"/>
                <a:cs typeface="Arial"/>
              </a:rPr>
              <a:t>Taehun</a:t>
            </a:r>
            <a:r>
              <a:rPr lang="en-US" sz="2400" dirty="0">
                <a:solidFill>
                  <a:srgbClr val="595A5C"/>
                </a:solidFill>
                <a:latin typeface="Arial"/>
                <a:cs typeface="Arial"/>
              </a:rPr>
              <a:t> Lee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595A5C"/>
                </a:solidFill>
                <a:latin typeface="Arial"/>
                <a:cs typeface="Arial"/>
              </a:rPr>
              <a:t>Department of Mechanical Engineering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595A5C"/>
                </a:solidFill>
                <a:latin typeface="Arial"/>
                <a:cs typeface="Arial"/>
              </a:rPr>
              <a:t>City College of New York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346" y="1072216"/>
            <a:ext cx="408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Condensed" panose="020B0502040204020203" pitchFamily="34" charset="0"/>
              </a:rPr>
              <a:t>2019 PIRE Project Annual Review Meeting,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Condensed" panose="020B0502040204020203" pitchFamily="34" charset="0"/>
              </a:rPr>
              <a:t>NTNU, Trondheim, Norway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235295" y="4530057"/>
            <a:ext cx="2673409" cy="365125"/>
          </a:xfrm>
        </p:spPr>
        <p:txBody>
          <a:bodyPr/>
          <a:lstStyle/>
          <a:p>
            <a:r>
              <a:rPr lang="en-US" dirty="0"/>
              <a:t>Thursday, June 13, 2019</a:t>
            </a:r>
          </a:p>
        </p:txBody>
      </p:sp>
    </p:spTree>
    <p:extLst>
      <p:ext uri="{BB962C8B-B14F-4D97-AF65-F5344CB8AC3E}">
        <p14:creationId xmlns:p14="http://schemas.microsoft.com/office/powerpoint/2010/main" val="2693150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549"/>
            <a:ext cx="7810500" cy="1076851"/>
          </a:xfrm>
        </p:spPr>
        <p:txBody>
          <a:bodyPr>
            <a:normAutofit/>
          </a:bodyPr>
          <a:lstStyle/>
          <a:p>
            <a:pPr marL="342900" lvl="1" algn="just">
              <a:spcBef>
                <a:spcPts val="750"/>
              </a:spcBef>
            </a:pPr>
            <a:r>
              <a:rPr lang="en-US" sz="1900" dirty="0">
                <a:cs typeface="Arial" panose="020B0604020202020204" pitchFamily="34" charset="0"/>
              </a:rPr>
              <a:t>Implicit Euler Method,  boundary thickness=0.25,0.5,1,2</a:t>
            </a:r>
          </a:p>
          <a:p>
            <a:pPr marL="342900" lvl="1" algn="just">
              <a:spcBef>
                <a:spcPts val="750"/>
              </a:spcBef>
            </a:pPr>
            <a:r>
              <a:rPr lang="en-US" sz="1900" dirty="0">
                <a:cs typeface="Arial" panose="020B0604020202020204" pitchFamily="34" charset="0"/>
              </a:rPr>
              <a:t>The result of Crank Nicolson Method is similar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Thursday, June 13, 2019</a:t>
            </a:r>
            <a:endParaRPr lang="zh-TW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Dependence on boundary thickness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4180790" cy="346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90" y="2362200"/>
            <a:ext cx="4241800" cy="34671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10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D5751-7088-4537-A85C-441DB67B8BAC}"/>
              </a:ext>
            </a:extLst>
          </p:cNvPr>
          <p:cNvSpPr txBox="1"/>
          <p:nvPr/>
        </p:nvSpPr>
        <p:spPr>
          <a:xfrm>
            <a:off x="2375722" y="5843686"/>
            <a:ext cx="49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Fig. 12 Taylor Couette Flow: Dependence on boundary thickness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7589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4351" y="980548"/>
                <a:ext cx="8232449" cy="5991751"/>
              </a:xfrm>
            </p:spPr>
            <p:txBody>
              <a:bodyPr>
                <a:noAutofit/>
              </a:bodyPr>
              <a:lstStyle/>
              <a:p>
                <a:pPr marL="342900" lvl="1" algn="just">
                  <a:spcBef>
                    <a:spcPts val="750"/>
                  </a:spcBef>
                </a:pPr>
                <a:r>
                  <a:rPr lang="en-US" sz="1900" dirty="0">
                    <a:cs typeface="Arial" panose="020B0604020202020204" pitchFamily="34" charset="0"/>
                  </a:rPr>
                  <a:t>L2 error </a:t>
                </a:r>
              </a:p>
              <a:p>
                <a:pPr marL="0" lvl="1" indent="0" algn="just" defTabSz="457200">
                  <a:spcBef>
                    <a:spcPts val="75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m:rPr>
                              <m:nor/>
                            </m:rPr>
                            <a:rPr lang="en-US" sz="1800" dirty="0"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𝑑𝑏𝑏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180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𝑎𝑛𝑙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𝑎𝑛𝑙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rad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800" dirty="0">
                  <a:cs typeface="Arial" panose="020B0604020202020204" pitchFamily="34" charset="0"/>
                </a:endParaRPr>
              </a:p>
              <a:p>
                <a:pPr marL="347472" lvl="1" indent="0" algn="just">
                  <a:spcBef>
                    <a:spcPts val="750"/>
                  </a:spcBef>
                  <a:buNone/>
                </a:pPr>
                <a:r>
                  <a:rPr lang="en-US" sz="1900" dirty="0"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sz="1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sz="1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𝑑𝑏𝑏</m:t>
                        </m:r>
                      </m:sup>
                    </m:sSubSup>
                  </m:oMath>
                </a14:m>
                <a:r>
                  <a:rPr lang="en-US" sz="1900" dirty="0">
                    <a:cs typeface="Arial" panose="020B0604020202020204" pitchFamily="34" charset="0"/>
                  </a:rPr>
                  <a:t>is the numerical solution for angular velocity produced by DBB-LBM,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sz="1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sz="1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𝑎𝑛𝑙</m:t>
                        </m:r>
                      </m:sup>
                    </m:sSubSup>
                  </m:oMath>
                </a14:m>
                <a:r>
                  <a:rPr lang="en-US" sz="1900" dirty="0">
                    <a:cs typeface="Arial" panose="020B0604020202020204" pitchFamily="34" charset="0"/>
                  </a:rPr>
                  <a:t> is the corresponding analytical solution, and </a:t>
                </a:r>
                <a14:m>
                  <m:oMath xmlns:m="http://schemas.openxmlformats.org/officeDocument/2006/math">
                    <m:r>
                      <a:rPr lang="en-US" sz="19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1900" dirty="0">
                    <a:cs typeface="Arial" panose="020B0604020202020204" pitchFamily="34" charset="0"/>
                  </a:rPr>
                  <a:t> position index in the fluid domain.</a:t>
                </a:r>
              </a:p>
              <a:p>
                <a:pPr marL="342900" lvl="1" algn="just">
                  <a:spcBef>
                    <a:spcPts val="750"/>
                  </a:spcBef>
                </a:pPr>
                <a:r>
                  <a:rPr lang="en-US" sz="1900" dirty="0">
                    <a:cs typeface="Arial" panose="020B0604020202020204" pitchFamily="34" charset="0"/>
                  </a:rPr>
                  <a:t>The errors calculated in Crank-Nicolson </a:t>
                </a:r>
              </a:p>
              <a:p>
                <a:pPr marL="347472" lvl="1" indent="0" algn="just">
                  <a:spcBef>
                    <a:spcPts val="750"/>
                  </a:spcBef>
                  <a:buNone/>
                </a:pPr>
                <a:r>
                  <a:rPr lang="en-US" sz="1900" dirty="0">
                    <a:cs typeface="Arial" panose="020B0604020202020204" pitchFamily="34" charset="0"/>
                  </a:rPr>
                  <a:t>and implicit Euler cases are almost identical.</a:t>
                </a:r>
              </a:p>
              <a:p>
                <a:pPr marL="342900" lvl="1" algn="just">
                  <a:spcBef>
                    <a:spcPts val="750"/>
                  </a:spcBef>
                </a:pPr>
                <a:r>
                  <a:rPr lang="en-US" sz="1900" dirty="0">
                    <a:cs typeface="Arial" panose="020B0604020202020204" pitchFamily="34" charset="0"/>
                  </a:rPr>
                  <a:t>The DBB-LBM is second order accurate </a:t>
                </a:r>
              </a:p>
              <a:p>
                <a:pPr marL="347472" lvl="1" indent="0" algn="just">
                  <a:spcBef>
                    <a:spcPts val="750"/>
                  </a:spcBef>
                  <a:buNone/>
                </a:pPr>
                <a:r>
                  <a:rPr lang="en-US" sz="1900" dirty="0">
                    <a:cs typeface="Arial" panose="020B0604020202020204" pitchFamily="34" charset="0"/>
                  </a:rPr>
                  <a:t>with respect to the boundary thickness.</a:t>
                </a:r>
              </a:p>
              <a:p>
                <a:pPr marL="347472" lvl="1" indent="0" algn="just">
                  <a:spcBef>
                    <a:spcPts val="750"/>
                  </a:spcBef>
                  <a:buNone/>
                </a:pPr>
                <a:r>
                  <a:rPr lang="en-US" sz="1900" dirty="0">
                    <a:cs typeface="Arial" panose="020B0604020202020204" pitchFamily="34" charset="0"/>
                  </a:rPr>
                  <a:t>The convergence becomes slower as </a:t>
                </a:r>
              </a:p>
              <a:p>
                <a:pPr marL="347472" lvl="1" indent="0" algn="just">
                  <a:spcBef>
                    <a:spcPts val="750"/>
                  </a:spcBef>
                  <a:buNone/>
                </a:pPr>
                <a:r>
                  <a:rPr lang="en-US" sz="1900" dirty="0">
                    <a:cs typeface="Arial" panose="020B0604020202020204" pitchFamily="34" charset="0"/>
                  </a:rPr>
                  <a:t>boundary thickness gets smaller.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4351" y="980548"/>
                <a:ext cx="8232449" cy="5991751"/>
              </a:xfrm>
              <a:blipFill>
                <a:blip r:embed="rId2"/>
                <a:stretch>
                  <a:fillRect t="-509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646" y="3163242"/>
            <a:ext cx="3209925" cy="253937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Thursday, June 13, 2019</a:t>
            </a:r>
            <a:endParaRPr lang="zh-TW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Dependence on boundary thickness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C765F2-9AC6-4790-9535-96D596FDA74F}"/>
              </a:ext>
            </a:extLst>
          </p:cNvPr>
          <p:cNvSpPr txBox="1"/>
          <p:nvPr/>
        </p:nvSpPr>
        <p:spPr>
          <a:xfrm>
            <a:off x="5302646" y="5760304"/>
            <a:ext cx="3331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Fig. 13 Convergence of diffuse boundary </a:t>
            </a:r>
            <a:r>
              <a:rPr lang="en-US" altLang="zh-CN" sz="1400" dirty="0" err="1"/>
              <a:t>v.s</a:t>
            </a:r>
            <a:r>
              <a:rPr lang="en-US" altLang="zh-CN" sz="1400" dirty="0"/>
              <a:t>. boundary thickness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85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6E6B670-5D77-4429-B953-127871DC7E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549"/>
                <a:ext cx="5635951" cy="514876"/>
              </a:xfrm>
            </p:spPr>
            <p:txBody>
              <a:bodyPr>
                <a:normAutofit/>
              </a:bodyPr>
              <a:lstStyle/>
              <a:p>
                <a:pPr marL="342900" lvl="1" algn="just">
                  <a:spcBef>
                    <a:spcPts val="750"/>
                  </a:spcBef>
                </a:pPr>
                <a:r>
                  <a:rPr lang="en-US" sz="2000" dirty="0">
                    <a:cs typeface="Arial" panose="020B0604020202020204" pitchFamily="34" charset="0"/>
                  </a:rPr>
                  <a:t>Implicit Euler Method,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=15,30,45</m:t>
                    </m:r>
                  </m:oMath>
                </a14:m>
                <a:endParaRPr 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6E6B670-5D77-4429-B953-127871DC7E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549"/>
                <a:ext cx="5635951" cy="514876"/>
              </a:xfrm>
              <a:blipFill>
                <a:blip r:embed="rId2"/>
                <a:stretch>
                  <a:fillRect t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20D8D-B7AE-4E2F-8C9D-C77D1ECC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Thursday, June 13, 2019</a:t>
            </a:r>
            <a:endParaRPr lang="zh-TW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Dependence on the Reynolds number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06AAE3-C6E8-4A3B-BA74-114885355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09" y="1919975"/>
            <a:ext cx="4156191" cy="3504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9E46BB-CD99-4FD7-9AB9-0841533F3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9975"/>
            <a:ext cx="4114800" cy="35048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1C5887-B066-4E5B-8605-43982D5DEFCE}"/>
              </a:ext>
            </a:extLst>
          </p:cNvPr>
          <p:cNvSpPr txBox="1"/>
          <p:nvPr/>
        </p:nvSpPr>
        <p:spPr>
          <a:xfrm>
            <a:off x="2764510" y="5449980"/>
            <a:ext cx="393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Fig. 14 Dependence on Reynolds number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5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385A3-8D2B-40FF-ADC3-80EE386E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Thursday, June 13, 2019</a:t>
            </a:r>
            <a:endParaRPr lang="zh-TW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2D cylinder flow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39BC12-B043-4210-BE0D-746E40BC4E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69" y="4963934"/>
            <a:ext cx="877077" cy="9135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755FA0-2B92-476B-ACF8-0FF25EF415FC}"/>
              </a:ext>
            </a:extLst>
          </p:cNvPr>
          <p:cNvSpPr txBox="1"/>
          <p:nvPr/>
        </p:nvSpPr>
        <p:spPr>
          <a:xfrm>
            <a:off x="918857" y="5914452"/>
            <a:ext cx="2324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Fig. 15 Setup of Cylinder flow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1E3D87-04CD-4076-B39E-33D3BA8B036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11" y="3540025"/>
            <a:ext cx="2706008" cy="2146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0DA995-BFA1-4B7C-9D56-70521B89D472}"/>
                  </a:ext>
                </a:extLst>
              </p:cNvPr>
              <p:cNvSpPr txBox="1"/>
              <p:nvPr/>
            </p:nvSpPr>
            <p:spPr>
              <a:xfrm>
                <a:off x="4882808" y="5700036"/>
                <a:ext cx="34424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/>
                  <a:t>Fig. 17 H</a:t>
                </a:r>
                <a:r>
                  <a:rPr lang="en-US" sz="1400" dirty="0"/>
                  <a:t>istory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1400" dirty="0"/>
                  <a:t> under different boundary thickness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0DA995-BFA1-4B7C-9D56-70521B89D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808" y="5700036"/>
                <a:ext cx="3442414" cy="523220"/>
              </a:xfrm>
              <a:prstGeom prst="rect">
                <a:avLst/>
              </a:prstGeom>
              <a:blipFill>
                <a:blip r:embed="rId4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E5E767D-61E7-4465-B35F-3711DBE866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549"/>
                <a:ext cx="5038725" cy="4572526"/>
              </a:xfrm>
            </p:spPr>
            <p:txBody>
              <a:bodyPr>
                <a:normAutofit/>
              </a:bodyPr>
              <a:lstStyle/>
              <a:p>
                <a:pPr marL="342900" lvl="1" algn="just">
                  <a:spcBef>
                    <a:spcPts val="750"/>
                  </a:spcBef>
                </a:pPr>
                <a:r>
                  <a:rPr lang="en-US" altLang="zh-TW" sz="2000" dirty="0">
                    <a:cs typeface="Arial" panose="020B0604020202020204" pitchFamily="34" charset="0"/>
                  </a:rPr>
                  <a:t>Force is evaluated by directly taking the moment of the extra boundary term</a:t>
                </a:r>
              </a:p>
              <a:p>
                <a:pPr marL="57150" lvl="1" indent="0" algn="just">
                  <a:spcBef>
                    <a:spcPts val="75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𝐅</m:t>
                      </m:r>
                      <m:r>
                        <a:rPr lang="en-US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nary>
                        <m:naryPr>
                          <m:limLoc m:val="subSup"/>
                          <m:supHide m:val="on"/>
                          <m:ctrlPr>
                            <a:rPr lang="zh-TW" altLang="zh-TW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l-GR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Ω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zh-TW" alt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zh-TW" altLang="en-US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TW" altLang="zh-TW" sz="20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zh-TW" altLang="zh-TW" sz="20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zh-TW" altLang="zh-TW" sz="2000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zh-TW" altLang="en-US" sz="200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</m:acc>
                                        </m:sub>
                                      </m:sSub>
                                      <m:r>
                                        <a:rPr lang="en-US" altLang="zh-TW" sz="20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zh-TW" altLang="en-US" sz="200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𝛼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0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zh-TW" altLang="en-US" sz="20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𝐞</m:t>
                              </m:r>
                            </m:e>
                          </m:nary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</m:nary>
                    </m:oMath>
                  </m:oMathPara>
                </a14:m>
                <a:endParaRPr lang="en-US" sz="2000" dirty="0">
                  <a:cs typeface="Arial" panose="020B0604020202020204" pitchFamily="34" charset="0"/>
                </a:endParaRPr>
              </a:p>
              <a:p>
                <a:pPr marL="342900" lvl="1" algn="just">
                  <a:spcBef>
                    <a:spcPts val="750"/>
                  </a:spcBef>
                </a:pPr>
                <a:r>
                  <a:rPr lang="en-US" sz="2000" dirty="0">
                    <a:cs typeface="Arial" panose="020B0604020202020204" pitchFamily="34" charset="0"/>
                  </a:rPr>
                  <a:t>Cylinder is at the center of the square domain.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/25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.</a:t>
                </a:r>
              </a:p>
              <a:p>
                <a:pPr marL="342900" lvl="1" algn="just">
                  <a:spcBef>
                    <a:spcPts val="750"/>
                  </a:spcBef>
                </a:pPr>
                <a:r>
                  <a:rPr lang="en-US" sz="2000" dirty="0">
                    <a:cs typeface="Arial" panose="020B0604020202020204" pitchFamily="34" charset="0"/>
                  </a:rPr>
                  <a:t>Upper and lower walls of the domain are slip boundaries.</a:t>
                </a:r>
              </a:p>
              <a:p>
                <a:pPr marL="342900" lvl="1" algn="just">
                  <a:spcBef>
                    <a:spcPts val="750"/>
                  </a:spcBef>
                </a:pP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𝑅𝑒</m:t>
                    </m:r>
                    <m:r>
                      <a:rPr 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𝑀𝑎</m:t>
                    </m:r>
                    <m:r>
                      <a:rPr 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2000" dirty="0">
                  <a:cs typeface="Arial" panose="020B0604020202020204" pitchFamily="34" charset="0"/>
                </a:endParaRPr>
              </a:p>
              <a:p>
                <a:pPr marL="342900" lvl="1" algn="just">
                  <a:spcBef>
                    <a:spcPts val="750"/>
                  </a:spcBef>
                </a:pPr>
                <a:r>
                  <a:rPr lang="en-US" sz="2000" dirty="0">
                    <a:cs typeface="Arial" panose="020B0604020202020204" pitchFamily="34" charset="0"/>
                  </a:rPr>
                  <a:t>Drag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den>
                    </m:f>
                  </m:oMath>
                </a14:m>
                <a:endParaRPr 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E5E767D-61E7-4465-B35F-3711DBE866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549"/>
                <a:ext cx="5038725" cy="4572526"/>
              </a:xfrm>
              <a:blipFill>
                <a:blip r:embed="rId5"/>
                <a:stretch>
                  <a:fillRect t="-800" r="-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A634E69-8261-46AE-B8BB-8CF8A9AB0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925" y="950351"/>
            <a:ext cx="2488045" cy="22282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28D4A4-3B7E-45EE-BBF0-D89E08546B11}"/>
              </a:ext>
            </a:extLst>
          </p:cNvPr>
          <p:cNvSpPr txBox="1"/>
          <p:nvPr/>
        </p:nvSpPr>
        <p:spPr>
          <a:xfrm>
            <a:off x="5577897" y="3232248"/>
            <a:ext cx="2324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Fig. 16 Force density field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7163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549"/>
            <a:ext cx="7505700" cy="1191151"/>
          </a:xfrm>
        </p:spPr>
        <p:txBody>
          <a:bodyPr>
            <a:noAutofit/>
          </a:bodyPr>
          <a:lstStyle/>
          <a:p>
            <a:pPr marL="342900" lvl="1" indent="-342900" algn="just">
              <a:spcBef>
                <a:spcPts val="750"/>
              </a:spcBef>
            </a:pPr>
            <a:r>
              <a:rPr lang="en-US" sz="2000" dirty="0">
                <a:cs typeface="Arial" panose="020B0604020202020204" pitchFamily="34" charset="0"/>
              </a:rPr>
              <a:t>Boundary thickness 1.</a:t>
            </a:r>
          </a:p>
          <a:p>
            <a:pPr marL="342900" lvl="1" indent="-342900" algn="just">
              <a:spcBef>
                <a:spcPts val="750"/>
              </a:spcBef>
            </a:pPr>
            <a:r>
              <a:rPr lang="en-US" sz="2000" dirty="0">
                <a:cs typeface="Arial" panose="020B0604020202020204" pitchFamily="34" charset="0"/>
              </a:rPr>
              <a:t>Worse improvement can be found when refining a coarse mesh.</a:t>
            </a:r>
          </a:p>
          <a:p>
            <a:pPr marL="342900" lvl="1" indent="-342900" algn="just">
              <a:spcBef>
                <a:spcPts val="750"/>
              </a:spcBef>
            </a:pPr>
            <a:r>
              <a:rPr lang="en-US" sz="2000" dirty="0">
                <a:cs typeface="Arial" panose="020B0604020202020204" pitchFamily="34" charset="0"/>
              </a:rPr>
              <a:t>2nd order accuracy due to symmetric geometry.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Thursday, June 13, 2019</a:t>
            </a:r>
            <a:endParaRPr lang="zh-TW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Force convergence test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29" y="2332936"/>
            <a:ext cx="3472021" cy="2832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36299"/>
            <a:ext cx="3596457" cy="28288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B9FE97-E6EE-4054-8D3C-DA66B7A2DC0D}"/>
              </a:ext>
            </a:extLst>
          </p:cNvPr>
          <p:cNvSpPr txBox="1"/>
          <p:nvPr/>
        </p:nvSpPr>
        <p:spPr>
          <a:xfrm>
            <a:off x="628650" y="5480616"/>
            <a:ext cx="3932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Fig. 18 Convergence </a:t>
            </a:r>
            <a:r>
              <a:rPr lang="en-US" altLang="zh-CN" sz="1400" dirty="0" err="1"/>
              <a:t>v.s</a:t>
            </a:r>
            <a:r>
              <a:rPr lang="en-US" altLang="zh-CN" sz="1400" dirty="0"/>
              <a:t>. resolution 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20D295-476D-4368-A1C7-9A059A6CF473}"/>
              </a:ext>
            </a:extLst>
          </p:cNvPr>
          <p:cNvSpPr txBox="1"/>
          <p:nvPr/>
        </p:nvSpPr>
        <p:spPr>
          <a:xfrm>
            <a:off x="4491600" y="5480616"/>
            <a:ext cx="3932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Fig. 19 Force history at different resolutions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61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549"/>
                <a:ext cx="8343900" cy="1648351"/>
              </a:xfrm>
            </p:spPr>
            <p:txBody>
              <a:bodyPr>
                <a:noAutofit/>
              </a:bodyPr>
              <a:lstStyle/>
              <a:p>
                <a:pPr marL="342900" lvl="1" indent="-342900" algn="just">
                  <a:spcBef>
                    <a:spcPts val="750"/>
                  </a:spcBef>
                </a:pPr>
                <a:r>
                  <a:rPr lang="en-US" sz="2000" dirty="0">
                    <a:cs typeface="Arial" panose="020B0604020202020204" pitchFamily="34" charset="0"/>
                  </a:rPr>
                  <a:t>Benchmark problem from </a:t>
                </a:r>
                <a:r>
                  <a:rPr lang="en-US" sz="2000" dirty="0" err="1">
                    <a:cs typeface="Arial" panose="020B0604020202020204" pitchFamily="34" charset="0"/>
                  </a:rPr>
                  <a:t>Lallemand</a:t>
                </a:r>
                <a:r>
                  <a:rPr lang="en-US" sz="2000" dirty="0">
                    <a:cs typeface="Arial" panose="020B0604020202020204" pitchFamily="34" charset="0"/>
                  </a:rPr>
                  <a:t> and Luo [1].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200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, Mesh 1000 × 100</a:t>
                </a:r>
              </a:p>
              <a:p>
                <a:pPr marL="342900" lvl="1" indent="-342900" algn="just">
                  <a:spcBef>
                    <a:spcPts val="750"/>
                  </a:spcBef>
                </a:pPr>
                <a:r>
                  <a:rPr lang="en-US" sz="2000" dirty="0">
                    <a:cs typeface="Arial" panose="020B0604020202020204" pitchFamily="34" charset="0"/>
                  </a:rPr>
                  <a:t>The left and right: periodic, Upper and lower: no slip walls </a:t>
                </a:r>
              </a:p>
              <a:p>
                <a:pPr marL="342900" lvl="1" indent="-342900" algn="just">
                  <a:spcBef>
                    <a:spcPts val="750"/>
                  </a:spcBef>
                </a:pPr>
                <a:r>
                  <a:rPr lang="en-US" sz="2000" dirty="0">
                    <a:cs typeface="Arial" panose="020B0604020202020204" pitchFamily="34" charset="0"/>
                  </a:rPr>
                  <a:t>The initial position of the cylinder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(60.3,54)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. Diameter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=24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. </a:t>
                </a:r>
              </a:p>
              <a:p>
                <a:pPr marL="342900" lvl="1" indent="-342900" algn="just">
                  <a:spcBef>
                    <a:spcPts val="750"/>
                  </a:spcBef>
                </a:pPr>
                <a:r>
                  <a:rPr lang="en-US" sz="2000" dirty="0">
                    <a:cs typeface="Arial" panose="020B0604020202020204" pitchFamily="34" charset="0"/>
                  </a:rPr>
                  <a:t>Boundary thickness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0.04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549"/>
                <a:ext cx="8343900" cy="1648351"/>
              </a:xfrm>
              <a:blipFill>
                <a:blip r:embed="rId2"/>
                <a:stretch>
                  <a:fillRect l="-657" t="-2593" r="-584" b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Thursday, June 13, 2019</a:t>
            </a:r>
            <a:endParaRPr lang="zh-TW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Moving cylinder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A0499-EA1E-4764-B8BB-146ED801BF7C}"/>
              </a:ext>
            </a:extLst>
          </p:cNvPr>
          <p:cNvSpPr txBox="1"/>
          <p:nvPr/>
        </p:nvSpPr>
        <p:spPr>
          <a:xfrm>
            <a:off x="628650" y="5771576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600" dirty="0"/>
              <a:t>[1] P. </a:t>
            </a:r>
            <a:r>
              <a:rPr lang="en-US" altLang="zh-TW" sz="1600" dirty="0" err="1"/>
              <a:t>Lallemand</a:t>
            </a:r>
            <a:r>
              <a:rPr lang="en-US" altLang="zh-TW" sz="1600" dirty="0"/>
              <a:t>, L.-S. Luo, Lattice Boltzmann method for moving boundaries, Journal of Computational Physics 184 (2003) 406–421.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1EBB41-E1A0-4320-994E-7DE6F957F42E}"/>
              </a:ext>
            </a:extLst>
          </p:cNvPr>
          <p:cNvCxnSpPr/>
          <p:nvPr/>
        </p:nvCxnSpPr>
        <p:spPr>
          <a:xfrm>
            <a:off x="628650" y="5677118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58" y="2663037"/>
            <a:ext cx="3819217" cy="13073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2EFEB4-0752-4416-86CD-FA4FD56FD845}"/>
              </a:ext>
            </a:extLst>
          </p:cNvPr>
          <p:cNvSpPr txBox="1"/>
          <p:nvPr/>
        </p:nvSpPr>
        <p:spPr>
          <a:xfrm>
            <a:off x="2972516" y="5284705"/>
            <a:ext cx="3932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Fig. 20 Setup of moving wall/particle flow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15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58" y="3930782"/>
            <a:ext cx="3819217" cy="13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75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Thursday, June 13, 2019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Solution at t=0.125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5" y="1028916"/>
            <a:ext cx="6741920" cy="22818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650" y="3310797"/>
            <a:ext cx="8320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Fig. 21 Streamlines at t=0.125, Solid lines-moving wall case, dash lines -moving cylinder case.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650" y="6129078"/>
            <a:ext cx="8320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Fig. 22 Pressure field at t=0.125, Solid lines-moving wall case, dash lines -moving cylinder case.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16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5" y="3639487"/>
            <a:ext cx="7410540" cy="23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28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549"/>
            <a:ext cx="7972425" cy="976966"/>
          </a:xfrm>
        </p:spPr>
        <p:txBody>
          <a:bodyPr>
            <a:normAutofit/>
          </a:bodyPr>
          <a:lstStyle/>
          <a:p>
            <a:pPr marL="342900" lvl="1" indent="-342900" algn="just">
              <a:spcBef>
                <a:spcPts val="750"/>
              </a:spcBef>
            </a:pPr>
            <a:r>
              <a:rPr lang="en-US" sz="2000" dirty="0">
                <a:cs typeface="Arial" panose="020B0604020202020204" pitchFamily="34" charset="0"/>
              </a:rPr>
              <a:t>As boundary thickness increases from 0.5 to 1, although the solution becomes less accurate, the fluctuations become smaller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Thursday, June 13, 2019</a:t>
            </a:r>
            <a:endParaRPr lang="zh-TW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Fluctuation dependence on boundary thickness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9375" y="5833130"/>
            <a:ext cx="27997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Fig. 24 Diffuse bounce back results. (a) Boundary thickness=1</a:t>
            </a:r>
          </a:p>
          <a:p>
            <a:pPr algn="ctr"/>
            <a:r>
              <a:rPr lang="en-US" sz="1400" dirty="0"/>
              <a:t>(b) Boundary thickness=0.5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17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09" y="1798974"/>
            <a:ext cx="3339169" cy="40337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4667" y="5832723"/>
            <a:ext cx="38177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Fig. 23 Force history </a:t>
            </a:r>
            <a:r>
              <a:rPr lang="en-US" altLang="zh-TW" sz="1400" dirty="0" err="1"/>
              <a:t>Lallemand</a:t>
            </a:r>
            <a:r>
              <a:rPr lang="en-US" altLang="zh-TW" sz="1400" dirty="0"/>
              <a:t> </a:t>
            </a:r>
            <a:r>
              <a:rPr lang="en-US" altLang="zh-CN" sz="1400" dirty="0"/>
              <a:t>and Luo’s results.</a:t>
            </a:r>
          </a:p>
          <a:p>
            <a:pPr marL="342900" indent="-342900" algn="ctr">
              <a:buAutoNum type="alphaLcParenBoth"/>
            </a:pPr>
            <a:r>
              <a:rPr lang="en-US" altLang="zh-CN" sz="1400" dirty="0"/>
              <a:t>2</a:t>
            </a:r>
            <a:r>
              <a:rPr lang="en-US" altLang="zh-CN" sz="1400" baseline="30000" dirty="0"/>
              <a:t>nd</a:t>
            </a:r>
            <a:r>
              <a:rPr lang="en-US" altLang="zh-CN" sz="1400" dirty="0"/>
              <a:t> order extrapolation</a:t>
            </a:r>
          </a:p>
          <a:p>
            <a:pPr marL="342900" indent="-342900" algn="ctr">
              <a:buAutoNum type="alphaLcParenBoth"/>
            </a:pPr>
            <a:r>
              <a:rPr lang="en-US" altLang="zh-CN" sz="1400" dirty="0"/>
              <a:t>Equilibrium distribution </a:t>
            </a:r>
            <a:endParaRPr lang="en-US" sz="1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2E2A17-9AC7-4B51-AA81-E3DF52A9EF29}"/>
              </a:ext>
            </a:extLst>
          </p:cNvPr>
          <p:cNvGrpSpPr/>
          <p:nvPr/>
        </p:nvGrpSpPr>
        <p:grpSpPr>
          <a:xfrm>
            <a:off x="5345835" y="1804640"/>
            <a:ext cx="3198856" cy="3782312"/>
            <a:chOff x="5345835" y="1804640"/>
            <a:chExt cx="3198856" cy="3782312"/>
          </a:xfrm>
        </p:grpSpPr>
        <p:grpSp>
          <p:nvGrpSpPr>
            <p:cNvPr id="13" name="Group 12"/>
            <p:cNvGrpSpPr/>
            <p:nvPr/>
          </p:nvGrpSpPr>
          <p:grpSpPr>
            <a:xfrm>
              <a:off x="5345835" y="1804640"/>
              <a:ext cx="2906863" cy="3782312"/>
              <a:chOff x="5341787" y="1804640"/>
              <a:chExt cx="2906863" cy="378231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1787" y="1804640"/>
                <a:ext cx="2906863" cy="211013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5356" y="3632970"/>
                <a:ext cx="2879724" cy="1953982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9C3A46-4D4B-4E58-923B-7044059D9F0F}"/>
                </a:ext>
              </a:extLst>
            </p:cNvPr>
            <p:cNvSpPr txBox="1"/>
            <p:nvPr/>
          </p:nvSpPr>
          <p:spPr>
            <a:xfrm flipH="1">
              <a:off x="8107809" y="1804640"/>
              <a:ext cx="407058" cy="22771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60000" lnSpcReduction="20000"/>
            </a:bodyPr>
            <a:lstStyle/>
            <a:p>
              <a:r>
                <a:rPr lang="en-US" sz="1800" b="1" kern="1200" dirty="0">
                  <a:latin typeface="Arial"/>
                  <a:ea typeface="+mn-ea"/>
                  <a:cs typeface="Arial"/>
                </a:rPr>
                <a:t>(a)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414149-4DFF-475A-BAB9-A23169E8EC77}"/>
                </a:ext>
              </a:extLst>
            </p:cNvPr>
            <p:cNvSpPr txBox="1"/>
            <p:nvPr/>
          </p:nvSpPr>
          <p:spPr>
            <a:xfrm flipH="1">
              <a:off x="8137633" y="3659029"/>
              <a:ext cx="407058" cy="22771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60000" lnSpcReduction="20000"/>
            </a:bodyPr>
            <a:lstStyle/>
            <a:p>
              <a:r>
                <a:rPr lang="en-US" sz="1800" b="1" kern="1200" dirty="0">
                  <a:latin typeface="Arial"/>
                  <a:ea typeface="+mn-ea"/>
                  <a:cs typeface="Arial"/>
                </a:rPr>
                <a:t>(b)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4941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15DD7-843B-459F-A60E-804A4DFDA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547"/>
            <a:ext cx="8020050" cy="2191277"/>
          </a:xfrm>
        </p:spPr>
        <p:txBody>
          <a:bodyPr>
            <a:normAutofit/>
          </a:bodyPr>
          <a:lstStyle/>
          <a:p>
            <a:pPr marL="342900" lvl="1" indent="-342900" algn="just">
              <a:spcBef>
                <a:spcPts val="750"/>
              </a:spcBef>
            </a:pPr>
            <a:r>
              <a:rPr lang="en-US" altLang="zh-TW" sz="2000" dirty="0">
                <a:cs typeface="Arial" panose="020B0604020202020204" pitchFamily="34" charset="0"/>
              </a:rPr>
              <a:t>Two particle interaction problem and falling particle problems</a:t>
            </a:r>
          </a:p>
          <a:p>
            <a:pPr lvl="1" algn="just">
              <a:spcBef>
                <a:spcPts val="750"/>
              </a:spcBef>
            </a:pPr>
            <a:r>
              <a:rPr lang="en-US" altLang="zh-TW" dirty="0">
                <a:cs typeface="Arial" panose="020B0604020202020204" pitchFamily="34" charset="0"/>
              </a:rPr>
              <a:t>Dynamics of solids can be coupled with the fluid field</a:t>
            </a:r>
          </a:p>
          <a:p>
            <a:pPr marL="342900" lvl="1" indent="-342900" algn="just">
              <a:spcBef>
                <a:spcPts val="75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Two phase flow problems</a:t>
            </a:r>
          </a:p>
          <a:p>
            <a:pPr lvl="1" algn="just">
              <a:spcBef>
                <a:spcPts val="750"/>
              </a:spcBef>
            </a:pPr>
            <a:r>
              <a:rPr lang="en-US" altLang="zh-CN" dirty="0">
                <a:cs typeface="Arial" panose="020B0604020202020204" pitchFamily="34" charset="0"/>
              </a:rPr>
              <a:t>Apply diffuse boundary method to both Momentum governing equation and phase governing equation.</a:t>
            </a:r>
          </a:p>
          <a:p>
            <a:pPr lvl="1" algn="just">
              <a:spcBef>
                <a:spcPts val="750"/>
              </a:spcBef>
            </a:pPr>
            <a:r>
              <a:rPr lang="en-US" dirty="0">
                <a:cs typeface="Arial" panose="020B0604020202020204" pitchFamily="34" charset="0"/>
              </a:rPr>
              <a:t>Gas-liquid/foam through porous media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B9B87-D3AD-4FA7-B608-CFDC28DC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Thursday, June 13, 2019</a:t>
            </a:r>
            <a:endParaRPr lang="zh-TW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18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73" y="3401850"/>
            <a:ext cx="3577051" cy="15359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D721FE-7C34-4B18-A5FD-B9ABBE49DCB6}"/>
              </a:ext>
            </a:extLst>
          </p:cNvPr>
          <p:cNvSpPr txBox="1"/>
          <p:nvPr/>
        </p:nvSpPr>
        <p:spPr>
          <a:xfrm>
            <a:off x="4467225" y="5050868"/>
            <a:ext cx="4094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400" dirty="0"/>
              <a:t>Fig. 26 Gas-liquid/foam through porous media [2]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DA0499-EA1E-4764-B8BB-146ED801BF7C}"/>
              </a:ext>
            </a:extLst>
          </p:cNvPr>
          <p:cNvSpPr txBox="1"/>
          <p:nvPr/>
        </p:nvSpPr>
        <p:spPr>
          <a:xfrm>
            <a:off x="628650" y="5609651"/>
            <a:ext cx="7886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n-US" sz="1600" dirty="0"/>
              <a:t>[1] https://developer.nvidia.com/gpugems/GPUGems2/gpugems2_chapter47.html</a:t>
            </a:r>
          </a:p>
          <a:p>
            <a:pPr algn="just" fontAlgn="ctr"/>
            <a:r>
              <a:rPr lang="en-US" sz="1600" dirty="0"/>
              <a:t>[2] S. Lee, S.I. </a:t>
            </a:r>
            <a:r>
              <a:rPr lang="en-US" sz="1600" dirty="0" err="1"/>
              <a:t>Kam</a:t>
            </a:r>
            <a:r>
              <a:rPr lang="en-US" sz="1600" dirty="0"/>
              <a:t>, Enhanced Oil Recovery by Using CO2 Foams. Enhanced Oil Recovery Field Case Studies, 2013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1EBB41-E1A0-4320-994E-7DE6F957F42E}"/>
              </a:ext>
            </a:extLst>
          </p:cNvPr>
          <p:cNvCxnSpPr/>
          <p:nvPr/>
        </p:nvCxnSpPr>
        <p:spPr>
          <a:xfrm>
            <a:off x="628650" y="5515193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49" y="3401850"/>
            <a:ext cx="2725802" cy="15264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7249" y="5056316"/>
            <a:ext cx="3609976" cy="2956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400" dirty="0"/>
              <a:t>Fig. 25 Particle advection in a 2D Flow Field [1]</a:t>
            </a:r>
            <a:endParaRPr lang="en-US" sz="1400" b="1" dirty="0">
              <a:solidFill>
                <a:srgbClr val="6A3CB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8241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0DD95-E764-410F-9DBE-3FE71036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549"/>
            <a:ext cx="8124825" cy="1753126"/>
          </a:xfrm>
        </p:spPr>
        <p:txBody>
          <a:bodyPr>
            <a:normAutofit/>
          </a:bodyPr>
          <a:lstStyle/>
          <a:p>
            <a:pPr algn="just"/>
            <a:r>
              <a:rPr lang="en-US" altLang="zh-CN" dirty="0"/>
              <a:t>This project is supported by </a:t>
            </a:r>
            <a:r>
              <a:rPr lang="en-US" altLang="zh-CN" b="1" dirty="0"/>
              <a:t>Partnerships for International Research and Education</a:t>
            </a:r>
            <a:r>
              <a:rPr lang="en-US" altLang="zh-CN" dirty="0"/>
              <a:t> (PIRE), </a:t>
            </a:r>
            <a:r>
              <a:rPr lang="en-US" altLang="zh-CN" b="1" dirty="0"/>
              <a:t>National Science Foundation </a:t>
            </a:r>
            <a:r>
              <a:rPr lang="en-US" altLang="zh-CN" dirty="0"/>
              <a:t>(NSF). We want to thank </a:t>
            </a:r>
            <a:r>
              <a:rPr lang="en-US" altLang="zh-CN" b="1" dirty="0"/>
              <a:t>Fanny Thomas, Prof. Masahiro </a:t>
            </a:r>
            <a:r>
              <a:rPr lang="en-US" altLang="zh-CN" b="1" dirty="0" err="1"/>
              <a:t>Kawaji</a:t>
            </a:r>
            <a:r>
              <a:rPr lang="en-US" altLang="zh-CN" b="1" dirty="0"/>
              <a:t> </a:t>
            </a:r>
            <a:r>
              <a:rPr lang="en-US" altLang="zh-CN" dirty="0"/>
              <a:t>and</a:t>
            </a:r>
            <a:r>
              <a:rPr lang="en-US" altLang="zh-CN" b="1" dirty="0"/>
              <a:t> Prof. Jeff Morris </a:t>
            </a:r>
            <a:r>
              <a:rPr lang="en-US" altLang="zh-CN" dirty="0"/>
              <a:t>for the discussions on applications.  And thanks to </a:t>
            </a:r>
            <a:r>
              <a:rPr lang="en-US" altLang="zh-CN" b="1" dirty="0"/>
              <a:t>Dr. Harald </a:t>
            </a:r>
            <a:r>
              <a:rPr lang="en-US" altLang="zh-CN" b="1" dirty="0" err="1"/>
              <a:t>Linga</a:t>
            </a:r>
            <a:r>
              <a:rPr lang="en-US" altLang="zh-CN" b="1" dirty="0"/>
              <a:t> and the Norwegian collaborators</a:t>
            </a:r>
            <a:r>
              <a:rPr lang="en-US" altLang="zh-CN" dirty="0"/>
              <a:t> for hosting the PIRE Annual Review Meeting.</a:t>
            </a:r>
          </a:p>
          <a:p>
            <a:pPr algn="just"/>
            <a:endParaRPr lang="en-US" altLang="zh-C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F2AE4-7CDB-4406-9827-EE1A75482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Thursday, June 13, 2019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Acknowledgements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7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750"/>
              </a:spcBef>
            </a:pPr>
            <a:r>
              <a:rPr lang="en-US" dirty="0">
                <a:cs typeface="Arial" panose="020B0604020202020204" pitchFamily="34" charset="0"/>
              </a:rPr>
              <a:t>Curve boundary simulations</a:t>
            </a:r>
          </a:p>
          <a:p>
            <a:pPr lvl="1" algn="just">
              <a:spcBef>
                <a:spcPts val="750"/>
              </a:spcBef>
            </a:pPr>
            <a:r>
              <a:rPr lang="en-US" dirty="0">
                <a:cs typeface="Arial" panose="020B0604020202020204" pitchFamily="34" charset="0"/>
              </a:rPr>
              <a:t>Stokes circular cylinder flow</a:t>
            </a:r>
          </a:p>
          <a:p>
            <a:pPr lvl="1" algn="just">
              <a:spcBef>
                <a:spcPts val="750"/>
              </a:spcBef>
            </a:pPr>
            <a:r>
              <a:rPr lang="en-US" dirty="0">
                <a:cs typeface="Arial" panose="020B0604020202020204" pitchFamily="34" charset="0"/>
              </a:rPr>
              <a:t>Porous media flow</a:t>
            </a:r>
          </a:p>
          <a:p>
            <a:pPr marL="342900" lvl="1" indent="-342900" algn="just">
              <a:spcBef>
                <a:spcPts val="750"/>
              </a:spcBef>
            </a:pPr>
            <a:r>
              <a:rPr lang="en-US" sz="2000" dirty="0">
                <a:cs typeface="Arial" panose="020B0604020202020204" pitchFamily="34" charset="0"/>
              </a:rPr>
              <a:t>Moving boundary problems</a:t>
            </a:r>
          </a:p>
          <a:p>
            <a:pPr marL="742950" lvl="2" indent="-342900" algn="just">
              <a:spcBef>
                <a:spcPts val="750"/>
              </a:spcBef>
            </a:pPr>
            <a:r>
              <a:rPr lang="en-US" dirty="0">
                <a:cs typeface="Arial" panose="020B0604020202020204" pitchFamily="34" charset="0"/>
              </a:rPr>
              <a:t>Two phase fluid particle interactions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13,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4052A-F439-415B-AEC0-CFEC0E54A8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09" y="2870834"/>
            <a:ext cx="2229150" cy="2226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D721FE-7C34-4B18-A5FD-B9ABBE49DCB6}"/>
              </a:ext>
            </a:extLst>
          </p:cNvPr>
          <p:cNvSpPr txBox="1"/>
          <p:nvPr/>
        </p:nvSpPr>
        <p:spPr>
          <a:xfrm>
            <a:off x="1562079" y="5076434"/>
            <a:ext cx="1821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Fig. 1 Pressure field of Stokes cylinder flow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980550"/>
            <a:ext cx="3042507" cy="18540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D721FE-7C34-4B18-A5FD-B9ABBE49DCB6}"/>
              </a:ext>
            </a:extLst>
          </p:cNvPr>
          <p:cNvSpPr txBox="1"/>
          <p:nvPr/>
        </p:nvSpPr>
        <p:spPr>
          <a:xfrm>
            <a:off x="5346985" y="2834577"/>
            <a:ext cx="2203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Fig. 2 Porous media flow[1]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55D23B-70A4-4BB8-A799-B00C80F6162A}"/>
              </a:ext>
            </a:extLst>
          </p:cNvPr>
          <p:cNvSpPr txBox="1"/>
          <p:nvPr/>
        </p:nvSpPr>
        <p:spPr>
          <a:xfrm>
            <a:off x="457200" y="577084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n-US" altLang="zh-TW" sz="1400" dirty="0"/>
              <a:t>[1] </a:t>
            </a:r>
            <a:r>
              <a:rPr lang="en-US" sz="1400" dirty="0"/>
              <a:t>Andrew Young, Computing Porosity and Permeability in Porous Media with a </a:t>
            </a:r>
            <a:r>
              <a:rPr lang="en-US" sz="1400" dirty="0" err="1"/>
              <a:t>Submodel</a:t>
            </a:r>
            <a:r>
              <a:rPr lang="en-US" sz="1400" dirty="0"/>
              <a:t>. https://www.comsol.com/blogs/computing-porosity-and-permeability-in-porous-media-with-a-submodel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A40A42-BF1F-49CF-A5BE-E9AE7D005F3C}"/>
              </a:ext>
            </a:extLst>
          </p:cNvPr>
          <p:cNvCxnSpPr/>
          <p:nvPr/>
        </p:nvCxnSpPr>
        <p:spPr>
          <a:xfrm>
            <a:off x="730743" y="5770850"/>
            <a:ext cx="3168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3" descr="intro2.png">
            <a:extLst>
              <a:ext uri="{FF2B5EF4-FFF2-40B4-BE49-F238E27FC236}">
                <a16:creationId xmlns:a16="http://schemas.microsoft.com/office/drawing/2014/main" id="{BAA2C278-35D9-441A-BBD7-AB7B8CC378A9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r="12505"/>
          <a:stretch>
            <a:fillRect/>
          </a:stretch>
        </p:blipFill>
        <p:spPr>
          <a:xfrm>
            <a:off x="5015004" y="3302236"/>
            <a:ext cx="2860819" cy="15733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4D721FE-7C34-4B18-A5FD-B9ABBE49DCB6}"/>
              </a:ext>
            </a:extLst>
          </p:cNvPr>
          <p:cNvSpPr txBox="1"/>
          <p:nvPr/>
        </p:nvSpPr>
        <p:spPr>
          <a:xfrm>
            <a:off x="4723550" y="5104816"/>
            <a:ext cx="3443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400" dirty="0"/>
              <a:t>Fig. 3 </a:t>
            </a:r>
            <a:r>
              <a:rPr lang="en-US" sz="1400" dirty="0">
                <a:cs typeface="Arial" panose="020B0604020202020204" pitchFamily="34" charset="0"/>
              </a:rPr>
              <a:t>Two phase fluid particle interactions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5412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0599" y="2456037"/>
            <a:ext cx="3832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595A5C"/>
                </a:solidFill>
                <a:latin typeface="Arial"/>
                <a:cs typeface="Arial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2777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1" y="980549"/>
                <a:ext cx="4979771" cy="4720036"/>
              </a:xfrm>
            </p:spPr>
            <p:txBody>
              <a:bodyPr>
                <a:normAutofit lnSpcReduction="10000"/>
              </a:bodyPr>
              <a:lstStyle/>
              <a:p>
                <a:pPr algn="just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altLang="zh-CN" dirty="0">
                    <a:cs typeface="Arial" panose="020B0604020202020204" pitchFamily="34" charset="0"/>
                  </a:rPr>
                  <a:t>The LBM discretizes the local particle velocities and simulates the fluid by applying algorithms to the local particle probability distribution functions (PDFs). In the D2Q9 model, the PDFs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CN" dirty="0">
                    <a:cs typeface="Arial" panose="020B0604020202020204" pitchFamily="34" charset="0"/>
                  </a:rPr>
                  <a:t>, and their corresponding velocities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𝐞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𝐞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…,</m:t>
                    </m:r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𝐞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CN" dirty="0"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altLang="zh-CN" dirty="0">
                    <a:cs typeface="Arial" panose="020B0604020202020204" pitchFamily="34" charset="0"/>
                  </a:rPr>
                  <a:t>Streaming and Collision:</a:t>
                </a:r>
              </a:p>
              <a:p>
                <a:pPr lvl="1" algn="just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altLang="zh-CN" dirty="0">
                    <a:cs typeface="Arial" panose="020B0604020202020204" pitchFamily="34" charset="0"/>
                  </a:rPr>
                  <a:t>Collision: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zh-CN" alt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zh-CN" alt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𝑒𝑞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dirty="0">
                    <a:cs typeface="Arial" panose="020B0604020202020204" pitchFamily="34" charset="0"/>
                  </a:rPr>
                  <a:t>,</a:t>
                </a:r>
                <a:r>
                  <a:rPr lang="el-GR" altLang="zh-TW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zh-TW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altLang="zh-TW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=0,1,…,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</m:oMath>
                </a14:m>
                <a:endParaRPr lang="en-US" altLang="zh-TW" b="0" dirty="0">
                  <a:cs typeface="Arial" panose="020B0604020202020204" pitchFamily="34" charset="0"/>
                </a:endParaRPr>
              </a:p>
              <a:p>
                <a:pPr lvl="1" algn="just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altLang="zh-CN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Streaming: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𝐱</m:t>
                        </m:r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𝐞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b>
                      <m:sup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𝐱</m:t>
                        </m:r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dirty="0">
                  <a:cs typeface="Arial" panose="020B0604020202020204" pitchFamily="34" charset="0"/>
                </a:endParaRPr>
              </a:p>
              <a:p>
                <a:pPr algn="just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altLang="zh-CN" dirty="0">
                    <a:cs typeface="Arial" panose="020B0604020202020204" pitchFamily="34" charset="0"/>
                  </a:rPr>
                  <a:t>The physical propertied can be calculated by the moments: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75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altLang="zh-TW" sz="16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TW" sz="16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6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TW" sz="16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nary>
                        <m:naryPr>
                          <m:chr m:val="∑"/>
                          <m:ctrlPr>
                            <a:rPr lang="en-US" altLang="zh-TW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zh-TW" altLang="en-US" sz="16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en-US" altLang="zh-TW" sz="16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16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zh-TW" altLang="zh-TW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TW" altLang="en-US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sub>
                          </m:sSub>
                        </m:e>
                      </m:nary>
                      <m:r>
                        <a:rPr lang="en-US" altLang="zh-TW" sz="16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altLang="zh-TW" sz="16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𝐮</m:t>
                      </m:r>
                      <m:r>
                        <a:rPr lang="en-US" altLang="zh-TW" sz="16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zh-TW" altLang="en-US" sz="16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en-US" altLang="zh-TW" sz="16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16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zh-TW" altLang="zh-TW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zh-TW" altLang="zh-TW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𝐞</m:t>
                                  </m:r>
                                </m:e>
                                <m:sub>
                                  <m:r>
                                    <a:rPr lang="zh-TW" altLang="en-US" sz="16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n-US" altLang="zh-TW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TW" altLang="en-US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980549"/>
                <a:ext cx="4979771" cy="4720036"/>
              </a:xfrm>
              <a:blipFill>
                <a:blip r:embed="rId2"/>
                <a:stretch>
                  <a:fillRect l="-1102" t="-1938" r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52048-4576-482A-8FA5-ECFDE2DA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Thursday, June 13, 2019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Lattice Boltzmann method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224781-361A-4481-AAF5-D3F8163374E4}"/>
              </a:ext>
            </a:extLst>
          </p:cNvPr>
          <p:cNvSpPr txBox="1"/>
          <p:nvPr/>
        </p:nvSpPr>
        <p:spPr>
          <a:xfrm>
            <a:off x="6151381" y="4665026"/>
            <a:ext cx="1821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Fig. 4 D2Q9 Model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37" y="1598141"/>
            <a:ext cx="2686898" cy="268560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8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547"/>
                <a:ext cx="5671752" cy="3624404"/>
              </a:xfrm>
            </p:spPr>
            <p:txBody>
              <a:bodyPr>
                <a:normAutofit lnSpcReduction="10000"/>
              </a:bodyPr>
              <a:lstStyle/>
              <a:p>
                <a:pPr algn="just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dirty="0">
                    <a:cs typeface="Arial" panose="020B0604020202020204" pitchFamily="34" charset="0"/>
                  </a:rPr>
                  <a:t>Bounce back boundary condition for no slip walls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75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TW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zh-TW" altLang="en-US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  <m:sup>
                          <m:r>
                            <a:rPr lang="en-US" altLang="zh-TW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p>
                      </m:sSubSup>
                      <m:r>
                        <a:rPr lang="en-US" altLang="zh-TW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TW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acc>
                        </m:sub>
                        <m:sup>
                          <m:r>
                            <a:rPr lang="en-US" altLang="zh-TW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US" altLang="zh-TW" dirty="0">
                  <a:cs typeface="Arial" panose="020B0604020202020204" pitchFamily="34" charset="0"/>
                </a:endParaRPr>
              </a:p>
              <a:p>
                <a:pPr marL="347472" indent="0" algn="just">
                  <a:lnSpc>
                    <a:spcPct val="90000"/>
                  </a:lnSpc>
                  <a:spcBef>
                    <a:spcPts val="750"/>
                  </a:spcBef>
                  <a:buNone/>
                </a:pPr>
                <a:r>
                  <a:rPr lang="en-US" altLang="zh-TW" dirty="0">
                    <a:cs typeface="Arial" panose="020B060402020202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zh-TW" alt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altLang="zh-TW" dirty="0"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zh-TW" alt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altLang="zh-TW" dirty="0">
                    <a:cs typeface="Arial" panose="020B0604020202020204" pitchFamily="34" charset="0"/>
                  </a:rPr>
                  <a:t> are opposite directions,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altLang="zh-TW" dirty="0">
                    <a:cs typeface="Arial" panose="020B0604020202020204" pitchFamily="34" charset="0"/>
                  </a:rPr>
                  <a:t> means boundary value.</a:t>
                </a:r>
              </a:p>
              <a:p>
                <a:pPr algn="just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dirty="0">
                    <a:cs typeface="Arial" panose="020B0604020202020204" pitchFamily="34" charset="0"/>
                  </a:rPr>
                  <a:t>Standard lattice Boltzmann method is meshed with Cartesian grid.</a:t>
                </a:r>
              </a:p>
              <a:p>
                <a:pPr algn="just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altLang="zh-TW" b="1" dirty="0">
                    <a:cs typeface="Arial" panose="020B0604020202020204" pitchFamily="34" charset="0"/>
                  </a:rPr>
                  <a:t>Staircase treatment</a:t>
                </a:r>
              </a:p>
              <a:p>
                <a:pPr lvl="1" algn="just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altLang="zh-TW" dirty="0">
                    <a:cs typeface="Arial" panose="020B0604020202020204" pitchFamily="34" charset="0"/>
                  </a:rPr>
                  <a:t>Simple implementation, 2</a:t>
                </a:r>
                <a:r>
                  <a:rPr lang="en-US" altLang="zh-TW" baseline="30000" dirty="0">
                    <a:cs typeface="Arial" panose="020B0604020202020204" pitchFamily="34" charset="0"/>
                  </a:rPr>
                  <a:t>nd</a:t>
                </a:r>
                <a:r>
                  <a:rPr lang="en-US" altLang="zh-TW" dirty="0">
                    <a:cs typeface="Arial" panose="020B0604020202020204" pitchFamily="34" charset="0"/>
                  </a:rPr>
                  <a:t> order accuracy for link based bounce back</a:t>
                </a:r>
              </a:p>
              <a:p>
                <a:pPr lvl="1" algn="just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altLang="zh-TW" dirty="0">
                    <a:cs typeface="Arial" panose="020B0604020202020204" pitchFamily="34" charset="0"/>
                  </a:rPr>
                  <a:t>Mass conservation</a:t>
                </a:r>
              </a:p>
              <a:p>
                <a:pPr lvl="1" algn="just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altLang="zh-TW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Inaccurate at high Re number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547"/>
                <a:ext cx="5671752" cy="3624404"/>
              </a:xfrm>
              <a:blipFill>
                <a:blip r:embed="rId2"/>
                <a:stretch>
                  <a:fillRect l="-968" t="-2525" r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Thursday, June 13, 2019</a:t>
            </a:r>
            <a:endParaRPr lang="zh-TW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Bounce back boundary condition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0384" y="3935520"/>
            <a:ext cx="276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Fig. 5 Staircase approximation for curve boundary  on Cartesian grid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EE7A0B-27B7-4B4F-8967-E5AF72175101}"/>
              </a:ext>
            </a:extLst>
          </p:cNvPr>
          <p:cNvSpPr txBox="1"/>
          <p:nvPr/>
        </p:nvSpPr>
        <p:spPr>
          <a:xfrm>
            <a:off x="521970" y="5882444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400" dirty="0"/>
              <a:t>[1]M. </a:t>
            </a:r>
            <a:r>
              <a:rPr lang="en-US" altLang="zh-TW" sz="1400" dirty="0" err="1"/>
              <a:t>Bouzidi</a:t>
            </a:r>
            <a:r>
              <a:rPr lang="en-US" altLang="zh-TW" sz="1400" dirty="0"/>
              <a:t>, M. </a:t>
            </a:r>
            <a:r>
              <a:rPr lang="en-US" altLang="zh-TW" sz="1400" dirty="0" err="1"/>
              <a:t>Firdaouss</a:t>
            </a:r>
            <a:r>
              <a:rPr lang="en-US" altLang="zh-TW" sz="1400" dirty="0"/>
              <a:t>, P. J. </a:t>
            </a:r>
            <a:r>
              <a:rPr lang="en-US" altLang="zh-TW" sz="1400" dirty="0" err="1"/>
              <a:t>Lallemand</a:t>
            </a:r>
            <a:r>
              <a:rPr lang="en-US" altLang="zh-TW" sz="1400" dirty="0"/>
              <a:t>, Momentum transfer of a Boltzmann-lattice fluid with boundaries, Journal of Computational Physics 13 (11) (2003) 3452–3459.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EB4E1C-24CE-46DC-B79E-CC1DFA1E7566}"/>
              </a:ext>
            </a:extLst>
          </p:cNvPr>
          <p:cNvCxnSpPr/>
          <p:nvPr/>
        </p:nvCxnSpPr>
        <p:spPr>
          <a:xfrm>
            <a:off x="521970" y="5845743"/>
            <a:ext cx="3168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491253"/>
            <a:ext cx="8118389" cy="13261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85750" indent="-285750" algn="just">
              <a:lnSpc>
                <a:spcPct val="90000"/>
              </a:lnSpc>
              <a:spcBef>
                <a:spcPts val="75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cs typeface="Arial" panose="020B0604020202020204" pitchFamily="34" charset="0"/>
              </a:rPr>
              <a:t>Interpolated Bounce Back</a:t>
            </a:r>
            <a:r>
              <a:rPr lang="en-US" sz="2000" dirty="0">
                <a:cs typeface="Arial" panose="020B0604020202020204" pitchFamily="34" charset="0"/>
              </a:rPr>
              <a:t> (e.g. </a:t>
            </a:r>
            <a:r>
              <a:rPr lang="en-US" sz="2000" dirty="0" err="1">
                <a:cs typeface="Arial" panose="020B0604020202020204" pitchFamily="34" charset="0"/>
              </a:rPr>
              <a:t>Bouzidi</a:t>
            </a:r>
            <a:r>
              <a:rPr lang="en-US" sz="2000" dirty="0">
                <a:cs typeface="Arial" panose="020B0604020202020204" pitchFamily="34" charset="0"/>
              </a:rPr>
              <a:t> Method)</a:t>
            </a:r>
          </a:p>
          <a:p>
            <a:pPr marL="742950" lvl="1" indent="-285750" algn="just">
              <a:spcBef>
                <a:spcPts val="750"/>
              </a:spcBef>
              <a:buFont typeface="Courier New" panose="02070309020205020404" pitchFamily="49" charset="0"/>
              <a:buChar char="o"/>
            </a:pPr>
            <a:r>
              <a:rPr lang="en-US" altLang="zh-TW" sz="1600" dirty="0">
                <a:cs typeface="Arial" panose="020B0604020202020204" pitchFamily="34" charset="0"/>
              </a:rPr>
              <a:t>Sharp boundary, 2</a:t>
            </a:r>
            <a:r>
              <a:rPr lang="en-US" altLang="zh-TW" sz="1600" baseline="30000" dirty="0">
                <a:cs typeface="Arial" panose="020B0604020202020204" pitchFamily="34" charset="0"/>
              </a:rPr>
              <a:t>nd</a:t>
            </a:r>
            <a:r>
              <a:rPr lang="en-US" altLang="zh-TW" sz="1600" dirty="0">
                <a:cs typeface="Arial" panose="020B0604020202020204" pitchFamily="34" charset="0"/>
              </a:rPr>
              <a:t> order accuracy</a:t>
            </a:r>
          </a:p>
          <a:p>
            <a:pPr marL="742950" lvl="1" indent="-285750" algn="just">
              <a:spcBef>
                <a:spcPts val="75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70C0"/>
                </a:solidFill>
                <a:cs typeface="Arial" panose="020B0604020202020204" pitchFamily="34" charset="0"/>
              </a:rPr>
              <a:t>Force fluctuation</a:t>
            </a:r>
          </a:p>
          <a:p>
            <a:endParaRPr lang="en-US" b="1" dirty="0">
              <a:solidFill>
                <a:srgbClr val="6A3CBA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03F6A0-1531-4779-A02F-A11ED7CE6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875" y="1433241"/>
            <a:ext cx="2464001" cy="24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DD4A99-6EC4-406E-A867-332F9BD4E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71" y="2374333"/>
            <a:ext cx="5738786" cy="3112432"/>
          </a:xfrm>
        </p:spPr>
        <p:txBody>
          <a:bodyPr>
            <a:normAutofit/>
          </a:bodyPr>
          <a:lstStyle/>
          <a:p>
            <a:pPr indent="-285750" algn="just">
              <a:spcBef>
                <a:spcPts val="750"/>
              </a:spcBef>
            </a:pPr>
            <a:r>
              <a:rPr lang="en-US" b="1" dirty="0">
                <a:cs typeface="Arial" panose="020B0604020202020204" pitchFamily="34" charset="0"/>
              </a:rPr>
              <a:t>Immersed Boundary Method </a:t>
            </a:r>
            <a:r>
              <a:rPr lang="en-US" dirty="0">
                <a:cs typeface="Arial" panose="020B0604020202020204" pitchFamily="34" charset="0"/>
              </a:rPr>
              <a:t>[1]</a:t>
            </a:r>
          </a:p>
          <a:p>
            <a:pPr lvl="1" algn="just">
              <a:spcBef>
                <a:spcPts val="750"/>
              </a:spcBef>
            </a:pPr>
            <a:r>
              <a:rPr lang="en-US" altLang="zh-TW" dirty="0">
                <a:cs typeface="Arial" panose="020B0604020202020204" pitchFamily="34" charset="0"/>
              </a:rPr>
              <a:t>Smooth boundary can reduce the force fluctuation</a:t>
            </a:r>
          </a:p>
          <a:p>
            <a:pPr lvl="1" algn="just">
              <a:spcBef>
                <a:spcPts val="750"/>
              </a:spcBef>
            </a:pP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Originally invented to solve membrane problems, it employs a set of </a:t>
            </a:r>
            <a:r>
              <a:rPr lang="en-US" dirty="0" err="1">
                <a:solidFill>
                  <a:srgbClr val="0070C0"/>
                </a:solidFill>
                <a:cs typeface="Arial" panose="020B0604020202020204" pitchFamily="34" charset="0"/>
              </a:rPr>
              <a:t>Lagrangian</a:t>
            </a: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 points to explicitly describe the geometry</a:t>
            </a:r>
          </a:p>
          <a:p>
            <a:pPr marL="342900" lvl="1" algn="just">
              <a:spcBef>
                <a:spcPts val="750"/>
              </a:spcBef>
            </a:pPr>
            <a:r>
              <a:rPr lang="en-US" sz="2000" b="1" dirty="0">
                <a:cs typeface="Arial" panose="020B0604020202020204" pitchFamily="34" charset="0"/>
              </a:rPr>
              <a:t>Partially Saturated Method (PSM)</a:t>
            </a:r>
          </a:p>
          <a:p>
            <a:pPr lvl="1" algn="just">
              <a:spcBef>
                <a:spcPts val="750"/>
              </a:spcBef>
            </a:pPr>
            <a:r>
              <a:rPr lang="en-US" dirty="0">
                <a:cs typeface="Arial" panose="020B0604020202020204" pitchFamily="34" charset="0"/>
              </a:rPr>
              <a:t>Geometry is described by an order parameter</a:t>
            </a:r>
          </a:p>
          <a:p>
            <a:pPr lvl="1" algn="just">
              <a:spcBef>
                <a:spcPts val="750"/>
              </a:spcBef>
            </a:pPr>
            <a:r>
              <a:rPr lang="en-US" altLang="zh-TW" dirty="0">
                <a:solidFill>
                  <a:srgbClr val="0070C0"/>
                </a:solidFill>
                <a:cs typeface="Arial" panose="020B0604020202020204" pitchFamily="34" charset="0"/>
              </a:rPr>
              <a:t>Noble’s</a:t>
            </a:r>
            <a:r>
              <a:rPr lang="zh-TW" altLang="en-US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0070C0"/>
                </a:solidFill>
                <a:cs typeface="Arial" panose="020B0604020202020204" pitchFamily="34" charset="0"/>
              </a:rPr>
              <a:t>M</a:t>
            </a:r>
            <a:r>
              <a:rPr lang="en-US" altLang="zh-CN" dirty="0">
                <a:solidFill>
                  <a:srgbClr val="0070C0"/>
                </a:solidFill>
                <a:cs typeface="Arial" panose="020B0604020202020204" pitchFamily="34" charset="0"/>
              </a:rPr>
              <a:t>ethod [2] modifies collision and post processing</a:t>
            </a:r>
          </a:p>
          <a:p>
            <a:pPr lvl="1" algn="just">
              <a:spcBef>
                <a:spcPts val="750"/>
              </a:spcBef>
            </a:pP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Bounce back is not recovered at sharp boundary limit</a:t>
            </a:r>
          </a:p>
          <a:p>
            <a:pPr lvl="1" algn="just">
              <a:spcBef>
                <a:spcPts val="750"/>
              </a:spcBef>
            </a:pPr>
            <a:endParaRPr lang="en-US" altLang="zh-CN" dirty="0">
              <a:cs typeface="Arial" panose="020B0604020202020204" pitchFamily="34" charset="0"/>
            </a:endParaRPr>
          </a:p>
          <a:p>
            <a:pPr lvl="1" algn="just">
              <a:spcBef>
                <a:spcPts val="750"/>
              </a:spcBef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B2D5C-1286-4EC8-AE58-7C525EB8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Thursday, June 13, 2019</a:t>
            </a:r>
            <a:endParaRPr lang="zh-TW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Implicit boundary conditions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909AD4-CA02-44DA-AE75-45797D2C48E9}"/>
              </a:ext>
            </a:extLst>
          </p:cNvPr>
          <p:cNvSpPr txBox="1"/>
          <p:nvPr/>
        </p:nvSpPr>
        <p:spPr>
          <a:xfrm>
            <a:off x="521970" y="5503496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400" dirty="0"/>
              <a:t>[1] Yan Peng and Li-Shi Luo , A comparative study of immersed-boundary and interpolated bounce-back methods in LBE. Progress in Computational Fluid Dynamics, Vol. 8, Nos. 1–4, 2008</a:t>
            </a:r>
          </a:p>
          <a:p>
            <a:pPr algn="just"/>
            <a:r>
              <a:rPr lang="en-US" altLang="zh-TW" sz="1400" dirty="0"/>
              <a:t>[2] D.R. Noble, J.R. </a:t>
            </a:r>
            <a:r>
              <a:rPr lang="en-US" altLang="zh-TW" sz="1400" dirty="0" err="1"/>
              <a:t>Torczynski</a:t>
            </a:r>
            <a:r>
              <a:rPr lang="en-US" altLang="zh-TW" sz="1400" dirty="0"/>
              <a:t>, A Lattice-Boltzmann Method for Partially Saturated Computational Cells. Int. J. Mod. Phys. C 09(08), 1189 (1998)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FA94AF-0472-4EB5-83F2-75BB507481B0}"/>
              </a:ext>
            </a:extLst>
          </p:cNvPr>
          <p:cNvCxnSpPr/>
          <p:nvPr/>
        </p:nvCxnSpPr>
        <p:spPr>
          <a:xfrm>
            <a:off x="521970" y="5466795"/>
            <a:ext cx="3168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5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DF8C20-8DA2-4A0E-BD13-BD3F7CCEEB8B}"/>
              </a:ext>
            </a:extLst>
          </p:cNvPr>
          <p:cNvSpPr txBox="1"/>
          <p:nvPr/>
        </p:nvSpPr>
        <p:spPr>
          <a:xfrm>
            <a:off x="6434213" y="3990551"/>
            <a:ext cx="2273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Fig. 6 Unknown nodes in moving boundary problem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813205"/>
              </p:ext>
            </p:extLst>
          </p:nvPr>
        </p:nvGraphicFramePr>
        <p:xfrm>
          <a:off x="598170" y="1181228"/>
          <a:ext cx="5436870" cy="10058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733921">
                  <a:extLst>
                    <a:ext uri="{9D8B030D-6E8A-4147-A177-3AD203B41FA5}">
                      <a16:colId xmlns:a16="http://schemas.microsoft.com/office/drawing/2014/main" val="2291055656"/>
                    </a:ext>
                  </a:extLst>
                </a:gridCol>
                <a:gridCol w="1906053">
                  <a:extLst>
                    <a:ext uri="{9D8B030D-6E8A-4147-A177-3AD203B41FA5}">
                      <a16:colId xmlns:a16="http://schemas.microsoft.com/office/drawing/2014/main" val="2577167339"/>
                    </a:ext>
                  </a:extLst>
                </a:gridCol>
                <a:gridCol w="1796896">
                  <a:extLst>
                    <a:ext uri="{9D8B030D-6E8A-4147-A177-3AD203B41FA5}">
                      <a16:colId xmlns:a16="http://schemas.microsoft.com/office/drawing/2014/main" val="2949528687"/>
                    </a:ext>
                  </a:extLst>
                </a:gridCol>
              </a:tblGrid>
              <a:tr h="31381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order of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boundary force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869459"/>
                  </a:ext>
                </a:extLst>
              </a:tr>
              <a:tr h="3138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Sharp Boundary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Usually 2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dirty="0"/>
                        <a:t>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Fluctuation</a:t>
                      </a:r>
                      <a:r>
                        <a:rPr lang="en-US" sz="1600" baseline="0" dirty="0"/>
                        <a:t> large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423765"/>
                  </a:ext>
                </a:extLst>
              </a:tr>
              <a:tr h="3138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Diffuse Boundary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Mostly 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order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Fluctuation</a:t>
                      </a:r>
                      <a:r>
                        <a:rPr lang="en-US" sz="1600" baseline="0" dirty="0"/>
                        <a:t> small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70698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68" y="1479858"/>
            <a:ext cx="2266099" cy="226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56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548"/>
            <a:ext cx="8110151" cy="3317132"/>
          </a:xfrm>
        </p:spPr>
        <p:txBody>
          <a:bodyPr>
            <a:noAutofit/>
          </a:bodyPr>
          <a:lstStyle/>
          <a:p>
            <a:pPr marL="342900" lvl="1" indent="-342900" algn="just">
              <a:spcBef>
                <a:spcPts val="750"/>
              </a:spcBef>
            </a:pPr>
            <a:r>
              <a:rPr lang="en-US" altLang="zh-TW" sz="2000" dirty="0">
                <a:cs typeface="Arial" panose="020B0604020202020204" pitchFamily="34" charset="0"/>
              </a:rPr>
              <a:t>Inspired by diffuse boundary application solved with </a:t>
            </a:r>
            <a:r>
              <a:rPr lang="en-US" altLang="zh-TW" sz="2000" dirty="0" err="1">
                <a:cs typeface="Arial" panose="020B0604020202020204" pitchFamily="34" charset="0"/>
              </a:rPr>
              <a:t>Navier</a:t>
            </a:r>
            <a:r>
              <a:rPr lang="en-US" altLang="zh-TW" sz="2000" dirty="0">
                <a:cs typeface="Arial" panose="020B0604020202020204" pitchFamily="34" charset="0"/>
              </a:rPr>
              <a:t>-Stokes equation governed finite element method [1], it incorporates bounce back condition directly into discrete Boltzmann equation.</a:t>
            </a:r>
          </a:p>
          <a:p>
            <a:pPr marL="342900" lvl="1" indent="-342900" algn="just">
              <a:spcBef>
                <a:spcPts val="750"/>
              </a:spcBef>
            </a:pPr>
            <a:r>
              <a:rPr lang="en-US" altLang="zh-TW" sz="2000" dirty="0">
                <a:cs typeface="Arial" panose="020B0604020202020204" pitchFamily="34" charset="0"/>
              </a:rPr>
              <a:t>In this work the </a:t>
            </a:r>
            <a:r>
              <a:rPr lang="en-US" altLang="zh-TW" sz="2000" b="1" dirty="0">
                <a:solidFill>
                  <a:srgbClr val="FF0000"/>
                </a:solidFill>
                <a:cs typeface="Arial" panose="020B0604020202020204" pitchFamily="34" charset="0"/>
              </a:rPr>
              <a:t>bounce back </a:t>
            </a:r>
            <a:r>
              <a:rPr lang="en-US" altLang="zh-TW" sz="2000" dirty="0">
                <a:cs typeface="Arial" panose="020B0604020202020204" pitchFamily="34" charset="0"/>
              </a:rPr>
              <a:t>condition, instead of imposed boundary velocity is substituted into the lattice Boltzmann equation.</a:t>
            </a:r>
          </a:p>
          <a:p>
            <a:pPr marL="342900" lvl="1" indent="-342900" algn="just">
              <a:spcBef>
                <a:spcPts val="750"/>
              </a:spcBef>
            </a:pPr>
            <a:r>
              <a:rPr lang="en-US" altLang="zh-TW" sz="2000" dirty="0">
                <a:cs typeface="Arial" panose="020B0604020202020204" pitchFamily="34" charset="0"/>
              </a:rPr>
              <a:t>Since collision is local, only </a:t>
            </a:r>
            <a:r>
              <a:rPr lang="en-US" altLang="zh-TW" sz="2000" b="1" dirty="0">
                <a:solidFill>
                  <a:srgbClr val="FF0000"/>
                </a:solidFill>
                <a:cs typeface="Arial" panose="020B0604020202020204" pitchFamily="34" charset="0"/>
              </a:rPr>
              <a:t>streaming</a:t>
            </a:r>
            <a:r>
              <a:rPr lang="en-US" altLang="zh-TW" sz="2000" dirty="0">
                <a:cs typeface="Arial" panose="020B0604020202020204" pitchFamily="34" charset="0"/>
              </a:rPr>
              <a:t> step is modified. </a:t>
            </a:r>
          </a:p>
          <a:p>
            <a:pPr marL="342900" lvl="1" indent="-342900" algn="just">
              <a:spcBef>
                <a:spcPts val="750"/>
              </a:spcBef>
            </a:pPr>
            <a:r>
              <a:rPr lang="en-US" altLang="zh-TW" sz="2000" dirty="0">
                <a:cs typeface="Arial" panose="020B0604020202020204" pitchFamily="34" charset="0"/>
              </a:rPr>
              <a:t>Converge to bounce back boundary condition at sharp boundary limit.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F3FAE-AED6-4D96-AA52-A3492580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Thursday, June 13, 2019</a:t>
            </a:r>
            <a:endParaRPr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Basic ideas of diffuse bounce back method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AEC3B-E143-40F1-A21A-B52C7C5E8843}"/>
              </a:ext>
            </a:extLst>
          </p:cNvPr>
          <p:cNvSpPr txBox="1"/>
          <p:nvPr/>
        </p:nvSpPr>
        <p:spPr>
          <a:xfrm>
            <a:off x="628649" y="5752184"/>
            <a:ext cx="85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[1] S. Aland, J. </a:t>
            </a:r>
            <a:r>
              <a:rPr lang="en-US" altLang="zh-TW" sz="1400" dirty="0" err="1"/>
              <a:t>Lowengrub</a:t>
            </a:r>
            <a:r>
              <a:rPr lang="en-US" altLang="zh-TW" sz="1400" dirty="0"/>
              <a:t>, A. Voigt, Two-phase flow in complex geometries: A diffuse domain approach, </a:t>
            </a:r>
            <a:r>
              <a:rPr lang="en-US" altLang="zh-TW" sz="1400" dirty="0" err="1"/>
              <a:t>Comput</a:t>
            </a:r>
            <a:r>
              <a:rPr lang="en-US" altLang="zh-TW" sz="1400" dirty="0"/>
              <a:t> Model </a:t>
            </a:r>
            <a:r>
              <a:rPr lang="en-US" altLang="zh-TW" sz="1400" dirty="0" err="1"/>
              <a:t>Eng</a:t>
            </a:r>
            <a:r>
              <a:rPr lang="en-US" altLang="zh-TW" sz="1400" dirty="0"/>
              <a:t> Sci. 57 (1) (2010) 77–106.</a:t>
            </a:r>
            <a:endParaRPr lang="zh-TW" altLang="en-US" sz="1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FE3F84-1FAD-45AF-901B-EE3772EB1117}"/>
              </a:ext>
            </a:extLst>
          </p:cNvPr>
          <p:cNvCxnSpPr/>
          <p:nvPr/>
        </p:nvCxnSpPr>
        <p:spPr>
          <a:xfrm>
            <a:off x="628649" y="5700243"/>
            <a:ext cx="3168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41D34E5-F978-481E-9137-8DAB47608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68" y="3592775"/>
            <a:ext cx="1822742" cy="11668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E8B0F5-F50D-4ED6-B19D-12CCA062989A}"/>
              </a:ext>
            </a:extLst>
          </p:cNvPr>
          <p:cNvSpPr txBox="1"/>
          <p:nvPr/>
        </p:nvSpPr>
        <p:spPr>
          <a:xfrm>
            <a:off x="736966" y="4841683"/>
            <a:ext cx="357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Fig. 7 Two phase lid driven cavity solved with diffuse boundary method[1]</a:t>
            </a:r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B3DFFB-ACF0-48A1-A09F-D12BC1D69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554" y="3701572"/>
            <a:ext cx="2189411" cy="10580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60909C7-6F70-4043-B6D0-D59B1E4D0893}"/>
              </a:ext>
            </a:extLst>
          </p:cNvPr>
          <p:cNvSpPr txBox="1"/>
          <p:nvPr/>
        </p:nvSpPr>
        <p:spPr>
          <a:xfrm>
            <a:off x="4937904" y="4840575"/>
            <a:ext cx="3510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Fig. 8 Simulation done by Aland et al. with diffuse geometry approach. [1]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549"/>
                <a:ext cx="6061920" cy="5326009"/>
              </a:xfrm>
            </p:spPr>
            <p:txBody>
              <a:bodyPr>
                <a:normAutofit/>
              </a:bodyPr>
              <a:lstStyle/>
              <a:p>
                <a:pPr marL="342900" lvl="1" algn="just">
                  <a:spcBef>
                    <a:spcPts val="750"/>
                  </a:spcBef>
                </a:pPr>
                <a:r>
                  <a:rPr lang="en-US" altLang="zh-TW" sz="2000" dirty="0">
                    <a:cs typeface="Arial" panose="020B0604020202020204" pitchFamily="34" charset="0"/>
                  </a:rPr>
                  <a:t>Streaming part of the discrete Boltzmann equation</a:t>
                </a:r>
              </a:p>
              <a:p>
                <a:pPr marL="57150" lvl="1" indent="0" algn="just">
                  <a:lnSpc>
                    <a:spcPct val="150000"/>
                  </a:lnSpc>
                  <a:spcBef>
                    <a:spcPts val="75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zh-TW" altLang="zh-TW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zh-TW" altLang="en-US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𝛻</m:t>
                      </m:r>
                      <m:r>
                        <a:rPr lang="en-US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zh-TW" altLang="zh-TW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zh-TW" alt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TW" altLang="zh-TW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TW" alt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en-US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in</m:t>
                      </m:r>
                      <m:r>
                        <a:rPr lang="en-US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en-US" altLang="zh-TW" sz="2000" dirty="0">
                  <a:cs typeface="Arial" panose="020B0604020202020204" pitchFamily="34" charset="0"/>
                </a:endParaRPr>
              </a:p>
              <a:p>
                <a:pPr marL="57150" lvl="1" indent="0" algn="just">
                  <a:lnSpc>
                    <a:spcPct val="150000"/>
                  </a:lnSpc>
                  <a:spcBef>
                    <a:spcPts val="75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zh-TW" altLang="en-US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  <m:sup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p>
                      </m:sSubSup>
                      <m:r>
                        <a:rPr lang="en-US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zh-TW" altLang="zh-TW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acc>
                        </m:sub>
                        <m:sup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p>
                      </m:sSubSup>
                      <m:r>
                        <a:rPr lang="en-US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on</m:t>
                      </m:r>
                      <m:r>
                        <a:rPr lang="en-US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zh-TW" altLang="en-US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𝜕</m:t>
                      </m:r>
                      <m:r>
                        <m:rPr>
                          <m:sty m:val="p"/>
                        </m:rPr>
                        <a:rPr lang="el-GR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en-US" altLang="zh-TW" sz="2000" dirty="0">
                  <a:cs typeface="Arial" panose="020B0604020202020204" pitchFamily="34" charset="0"/>
                </a:endParaRPr>
              </a:p>
              <a:p>
                <a:pPr marL="342900" lvl="1" algn="just">
                  <a:spcBef>
                    <a:spcPts val="750"/>
                  </a:spcBef>
                </a:pPr>
                <a:r>
                  <a:rPr lang="en-US" altLang="zh-TW" sz="2000" dirty="0">
                    <a:cs typeface="Arial" panose="020B0604020202020204" pitchFamily="34" charset="0"/>
                  </a:rPr>
                  <a:t>Insert the boundary condition to the weak form</a:t>
                </a:r>
              </a:p>
              <a:p>
                <a:pPr marL="0" lvl="1" indent="0" algn="just">
                  <a:spcBef>
                    <a:spcPts val="75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altLang="zh-TW" sz="1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zh-TW" altLang="zh-TW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zh-TW" altLang="zh-TW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1"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e>
                                <m:sub>
                                  <m:r>
                                    <a:rPr lang="zh-TW" altLang="en-US" sz="1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TW" sz="1800" b="1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d>
                          <m:box>
                            <m:boxPr>
                              <m:diff m:val="on"/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altLang="zh-TW" sz="18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box>
                        </m:e>
                      </m:nary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altLang="zh-TW" sz="18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1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zh-TW" altLang="zh-TW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1"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e>
                                <m:sub>
                                  <m:r>
                                    <a:rPr lang="zh-TW" altLang="en-US" sz="1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TW" altLang="en-US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box>
                            <m:boxPr>
                              <m:diff m:val="on"/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altLang="zh-TW" sz="18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box>
                        </m:e>
                      </m:nary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altLang="zh-TW" sz="18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altLang="zh-TW" sz="1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f>
                            <m:f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zh-TW" altLang="en-US" sz="1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box>
                            <m:boxPr>
                              <m:diff m:val="on"/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altLang="zh-TW" sz="18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box>
                        </m:e>
                      </m:nary>
                    </m:oMath>
                  </m:oMathPara>
                </a14:m>
                <a:endParaRPr lang="en-US" dirty="0"/>
              </a:p>
              <a:p>
                <a:pPr marL="347472" lvl="1" indent="0" algn="just">
                  <a:spcBef>
                    <a:spcPts val="750"/>
                  </a:spcBef>
                  <a:buNone/>
                </a:pPr>
                <a:r>
                  <a:rPr lang="en-US" altLang="zh-TW" sz="2000" dirty="0"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TW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en-US" altLang="zh-TW" sz="2000" dirty="0">
                    <a:cs typeface="Arial" panose="020B0604020202020204" pitchFamily="34" charset="0"/>
                  </a:rPr>
                  <a:t> is an arbitrary function of position and time.</a:t>
                </a:r>
              </a:p>
              <a:p>
                <a:pPr marL="342900" lvl="1" algn="just">
                  <a:spcBef>
                    <a:spcPts val="750"/>
                  </a:spcBef>
                </a:pPr>
                <a:r>
                  <a:rPr lang="en-US" altLang="zh-TW" sz="2000" dirty="0">
                    <a:cs typeface="Arial" panose="020B0604020202020204" pitchFamily="34" charset="0"/>
                  </a:rPr>
                  <a:t>Change the integrating domain to a larger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  <m:r>
                      <a:rPr lang="en-US" altLang="zh-TW" sz="20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TW" sz="2000" dirty="0">
                    <a:cs typeface="Arial" panose="020B0604020202020204" pitchFamily="34" charset="0"/>
                  </a:rPr>
                  <a:t> that contains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altLang="zh-TW" sz="2000" dirty="0">
                    <a:cs typeface="Arial" panose="020B0604020202020204" pitchFamily="34" charset="0"/>
                  </a:rPr>
                  <a:t>, the continuous form of streaming step for </a:t>
                </a:r>
                <a:r>
                  <a:rPr lang="en-US" altLang="zh-CN" sz="2000" dirty="0">
                    <a:cs typeface="Arial" panose="020B0604020202020204" pitchFamily="34" charset="0"/>
                  </a:rPr>
                  <a:t>diffuse bounce back method after simplification is</a:t>
                </a:r>
              </a:p>
              <a:p>
                <a:pPr marL="57150" lvl="1" indent="0" algn="just">
                  <a:lnSpc>
                    <a:spcPct val="150000"/>
                  </a:lnSpc>
                  <a:spcBef>
                    <a:spcPts val="75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zh-TW" altLang="zh-TW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zh-TW" altLang="en-US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𝛻</m:t>
                      </m:r>
                      <m:r>
                        <a:rPr lang="en-US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zh-TW" altLang="zh-TW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zh-TW" alt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TW" altLang="zh-TW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TW" alt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en-US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𝛻𝜓</m:t>
                          </m:r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zh-TW" altLang="zh-TW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zh-TW" alt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den>
                      </m:f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zh-TW" altLang="zh-TW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zh-TW" altLang="zh-TW" sz="20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TW" altLang="en-US" sz="20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altLang="zh-TW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zh-TW" altLang="en-US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n-US" altLang="zh-TW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zh-TW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TW" alt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549"/>
                <a:ext cx="6061920" cy="5326009"/>
              </a:xfrm>
              <a:blipFill>
                <a:blip r:embed="rId2"/>
                <a:stretch>
                  <a:fillRect t="-686" r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7EBF7-11CC-4978-A583-E2DDBCB8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/>
              <a:t>Thursday, June 13, 2019</a:t>
            </a:r>
            <a:endParaRPr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Derivation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13FCA-89F1-4232-A463-1BDF8BE7CEE0}"/>
              </a:ext>
            </a:extLst>
          </p:cNvPr>
          <p:cNvSpPr txBox="1"/>
          <p:nvPr/>
        </p:nvSpPr>
        <p:spPr>
          <a:xfrm>
            <a:off x="6144739" y="5043091"/>
            <a:ext cx="2901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Fig. 9 Change integration domain</a:t>
            </a:r>
            <a:endParaRPr lang="en-US" sz="1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6357978" y="930757"/>
            <a:ext cx="2524044" cy="3816052"/>
            <a:chOff x="6382675" y="1828800"/>
            <a:chExt cx="2524044" cy="38160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2675" y="1828800"/>
              <a:ext cx="2524044" cy="190823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898261" y="2230469"/>
              <a:ext cx="502508" cy="17299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r>
                <a:rPr lang="en-US" sz="800" b="1" dirty="0">
                  <a:solidFill>
                    <a:srgbClr val="6A3CBA"/>
                  </a:solidFill>
                  <a:latin typeface="Arial"/>
                  <a:cs typeface="Arial"/>
                </a:rPr>
                <a:t>Wall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68746" y="2334123"/>
              <a:ext cx="502508" cy="17299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25000" lnSpcReduction="20000"/>
            </a:bodyPr>
            <a:lstStyle/>
            <a:p>
              <a:r>
                <a:rPr lang="en-US" sz="3200" b="1" dirty="0">
                  <a:solidFill>
                    <a:srgbClr val="6A3CBA"/>
                  </a:solidFill>
                  <a:latin typeface="Arial"/>
                  <a:cs typeface="Arial"/>
                </a:rPr>
                <a:t>fluid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95753" y="2368793"/>
              <a:ext cx="502508" cy="17299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r>
                <a:rPr lang="en-US" sz="800" b="1" dirty="0">
                  <a:solidFill>
                    <a:srgbClr val="6A3CBA"/>
                  </a:solidFill>
                  <a:latin typeface="Arial"/>
                  <a:cs typeface="Arial"/>
                </a:rPr>
                <a:t>Solid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9120" y="3986600"/>
              <a:ext cx="2201760" cy="16582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898261" y="4786124"/>
              <a:ext cx="502508" cy="17299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r>
                <a:rPr lang="en-US" sz="800" b="1" dirty="0">
                  <a:solidFill>
                    <a:srgbClr val="6A3CBA"/>
                  </a:solidFill>
                  <a:latin typeface="Arial"/>
                  <a:cs typeface="Arial"/>
                </a:rPr>
                <a:t>Solid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53632" y="4786124"/>
              <a:ext cx="502508" cy="17299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25000" lnSpcReduction="20000"/>
            </a:bodyPr>
            <a:lstStyle/>
            <a:p>
              <a:r>
                <a:rPr lang="en-US" sz="3200" b="1" dirty="0">
                  <a:solidFill>
                    <a:srgbClr val="6A3CBA"/>
                  </a:solidFill>
                  <a:latin typeface="Arial"/>
                  <a:cs typeface="Arial"/>
                </a:rPr>
                <a:t>fluid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32357" y="3952285"/>
              <a:ext cx="502508" cy="17299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r>
                <a:rPr lang="en-US" sz="800" b="1" dirty="0">
                  <a:solidFill>
                    <a:srgbClr val="6A3CBA"/>
                  </a:solidFill>
                  <a:latin typeface="Arial"/>
                  <a:cs typeface="Arial"/>
                </a:rPr>
                <a:t>Wall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248240" y="3461151"/>
              <a:ext cx="419385" cy="6641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048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A12B905-21BC-49F1-87F3-49C16EF85C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1" y="980548"/>
                <a:ext cx="5229224" cy="5172602"/>
              </a:xfrm>
            </p:spPr>
            <p:txBody>
              <a:bodyPr>
                <a:normAutofit fontScale="92500"/>
              </a:bodyPr>
              <a:lstStyle/>
              <a:p>
                <a:pPr marL="342900" lvl="1" algn="just">
                  <a:spcBef>
                    <a:spcPts val="750"/>
                  </a:spcBef>
                </a:pPr>
                <a:r>
                  <a:rPr lang="en-US" altLang="zh-TW" sz="2000" dirty="0">
                    <a:cs typeface="Arial" panose="020B0604020202020204" pitchFamily="34" charset="0"/>
                  </a:rPr>
                  <a:t>In practice, </a:t>
                </a:r>
                <a14:m>
                  <m:oMath xmlns:m="http://schemas.openxmlformats.org/officeDocument/2006/math">
                    <m:r>
                      <a:rPr lang="en-US" altLang="zh-TW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</m:oMath>
                </a14:m>
                <a:r>
                  <a:rPr lang="en-US" altLang="zh-TW" sz="2000" dirty="0">
                    <a:cs typeface="Arial" panose="020B0604020202020204" pitchFamily="34" charset="0"/>
                  </a:rPr>
                  <a:t> should be smooth</a:t>
                </a:r>
              </a:p>
              <a:p>
                <a:pPr marL="57150" lvl="1" indent="0" algn="just">
                  <a:lnSpc>
                    <a:spcPct val="160000"/>
                  </a:lnSpc>
                  <a:spcBef>
                    <a:spcPts val="75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𝜓</m:t>
                      </m:r>
                      <m:r>
                        <a:rPr lang="en-US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tanh</m:t>
                          </m:r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(2</m:t>
                          </m:r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a:rPr lang="zh-TW" altLang="en-US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𝜖</m:t>
                          </m:r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TW" sz="2000" dirty="0">
                  <a:cs typeface="Arial" panose="020B0604020202020204" pitchFamily="34" charset="0"/>
                </a:endParaRPr>
              </a:p>
              <a:p>
                <a:pPr marL="347472" lvl="1" indent="0" algn="just">
                  <a:lnSpc>
                    <a:spcPct val="160000"/>
                  </a:lnSpc>
                  <a:spcBef>
                    <a:spcPts val="750"/>
                  </a:spcBef>
                  <a:buNone/>
                </a:pPr>
                <a:r>
                  <a:rPr lang="en-US" altLang="zh-TW" sz="2100" dirty="0">
                    <a:cs typeface="Arial" panose="020B0604020202020204" pitchFamily="34" charset="0"/>
                  </a:rPr>
                  <a:t>To discretize the diffuse bounce back equation, denote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TW" sz="2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𝛻𝜓</m:t>
                        </m:r>
                        <m:r>
                          <a:rPr lang="en-US" altLang="zh-TW" sz="2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zh-TW" altLang="zh-TW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1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𝐞</m:t>
                            </m:r>
                          </m:e>
                          <m:sub>
                            <m:r>
                              <a:rPr lang="zh-TW" altLang="en-US" sz="21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sub>
                        </m:sSub>
                      </m:num>
                      <m:den>
                        <m:r>
                          <a:rPr lang="en-US" altLang="zh-TW" sz="2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den>
                    </m:f>
                  </m:oMath>
                </a14:m>
                <a:r>
                  <a:rPr lang="en-US" altLang="zh-TW" sz="2100" dirty="0">
                    <a:cs typeface="Arial" panose="020B0604020202020204" pitchFamily="34" charset="0"/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TW" altLang="en-US" sz="2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𝜁</m:t>
                        </m:r>
                      </m:e>
                      <m:sub>
                        <m:r>
                          <a:rPr lang="zh-TW" altLang="en-US" sz="2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altLang="zh-TW" sz="2100" dirty="0">
                  <a:cs typeface="Arial" panose="020B0604020202020204" pitchFamily="34" charset="0"/>
                </a:endParaRPr>
              </a:p>
              <a:p>
                <a:pPr marL="342900" lvl="1" algn="just">
                  <a:spcBef>
                    <a:spcPts val="750"/>
                  </a:spcBef>
                </a:pPr>
                <a:r>
                  <a:rPr lang="en-US" altLang="zh-TW" sz="2000" dirty="0">
                    <a:cs typeface="Arial" panose="020B0604020202020204" pitchFamily="34" charset="0"/>
                  </a:rPr>
                  <a:t>After discretization</a:t>
                </a:r>
              </a:p>
              <a:p>
                <a:pPr marL="347472" lvl="1" indent="0" algn="just">
                  <a:spcBef>
                    <a:spcPts val="750"/>
                  </a:spcBef>
                  <a:spcAft>
                    <a:spcPts val="75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zh-TW" altLang="en-US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𝐱</m:t>
                          </m:r>
                        </m:sub>
                        <m:sup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zh-TW" altLang="en-US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zh-TW" altLang="en-US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𝐱</m:t>
                          </m:r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zh-TW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zh-TW" alt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zh-TW" altLang="en-US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zh-TW" altLang="zh-TW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zh-TW" altLang="en-US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  <m:r>
                            <a:rPr lang="en-US" altLang="zh-TW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zh-TW" alt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zh-TW" altLang="zh-TW" sz="20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̅"/>
                                          <m:ctrlPr>
                                            <a:rPr lang="zh-TW" altLang="zh-TW" sz="20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TW" altLang="en-US" sz="200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sub>
                                  </m:sSub>
                                  <m:r>
                                    <a:rPr lang="en-US" altLang="zh-TW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zh-TW" altLang="en-US" sz="20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r>
                                    <a:rPr lang="en-US" altLang="zh-TW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altLang="zh-TW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zh-TW" altLang="en-US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US" altLang="zh-TW" sz="2000" dirty="0">
                  <a:cs typeface="Arial" panose="020B0604020202020204" pitchFamily="34" charset="0"/>
                </a:endParaRPr>
              </a:p>
              <a:p>
                <a:pPr marL="342900" lvl="1" algn="just">
                  <a:spcBef>
                    <a:spcPts val="750"/>
                  </a:spcBef>
                </a:pPr>
                <a:r>
                  <a:rPr lang="en-US" altLang="zh-TW" sz="2000" dirty="0">
                    <a:cs typeface="Arial" panose="020B0604020202020204" pitchFamily="34" charset="0"/>
                  </a:rPr>
                  <a:t>The integral can be discretized by either Implicit Euler method or Crank Nicolson method</a:t>
                </a:r>
              </a:p>
              <a:p>
                <a:pPr marL="0" lvl="1" indent="0" algn="just" defTabSz="457200">
                  <a:spcBef>
                    <a:spcPts val="750"/>
                  </a:spcBef>
                  <a:buNone/>
                </a:pPr>
                <a:endParaRPr lang="en-US" altLang="zh-TW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A12B905-21BC-49F1-87F3-49C16EF85C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980548"/>
                <a:ext cx="5229224" cy="5172602"/>
              </a:xfrm>
              <a:blipFill>
                <a:blip r:embed="rId2"/>
                <a:stretch>
                  <a:fillRect t="-590" r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Thursday, June 13, 2019</a:t>
            </a:r>
            <a:endParaRPr lang="zh-TW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altLang="zh-CN" dirty="0"/>
              <a:t>Discretization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8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213FCA-89F1-4232-A463-1BDF8BE7CEE0}"/>
              </a:ext>
            </a:extLst>
          </p:cNvPr>
          <p:cNvSpPr txBox="1"/>
          <p:nvPr/>
        </p:nvSpPr>
        <p:spPr>
          <a:xfrm>
            <a:off x="6144739" y="5043091"/>
            <a:ext cx="2901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Fig. 9 Change integration domain</a:t>
            </a:r>
            <a:endParaRPr lang="en-US" sz="1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57978" y="930757"/>
            <a:ext cx="2524044" cy="3816052"/>
            <a:chOff x="6382675" y="1828800"/>
            <a:chExt cx="2524044" cy="381605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2675" y="1828800"/>
              <a:ext cx="2524044" cy="190823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898261" y="2230469"/>
              <a:ext cx="502508" cy="17299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r>
                <a:rPr lang="en-US" sz="800" b="1" dirty="0">
                  <a:solidFill>
                    <a:srgbClr val="6A3CBA"/>
                  </a:solidFill>
                  <a:latin typeface="Arial"/>
                  <a:cs typeface="Arial"/>
                </a:rPr>
                <a:t>Wall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68746" y="2334123"/>
              <a:ext cx="502508" cy="17299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25000" lnSpcReduction="20000"/>
            </a:bodyPr>
            <a:lstStyle/>
            <a:p>
              <a:r>
                <a:rPr lang="en-US" sz="3200" b="1" dirty="0">
                  <a:solidFill>
                    <a:srgbClr val="6A3CBA"/>
                  </a:solidFill>
                  <a:latin typeface="Arial"/>
                  <a:cs typeface="Arial"/>
                </a:rPr>
                <a:t>fluid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95753" y="2368793"/>
              <a:ext cx="502508" cy="17299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r>
                <a:rPr lang="en-US" sz="800" b="1" dirty="0">
                  <a:solidFill>
                    <a:srgbClr val="6A3CBA"/>
                  </a:solidFill>
                  <a:latin typeface="Arial"/>
                  <a:cs typeface="Arial"/>
                </a:rPr>
                <a:t>Solid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9120" y="3986600"/>
              <a:ext cx="2201760" cy="16582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898261" y="4786124"/>
              <a:ext cx="502508" cy="17299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r>
                <a:rPr lang="en-US" sz="800" b="1" dirty="0">
                  <a:solidFill>
                    <a:srgbClr val="6A3CBA"/>
                  </a:solidFill>
                  <a:latin typeface="Arial"/>
                  <a:cs typeface="Arial"/>
                </a:rPr>
                <a:t>Solid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53632" y="4786124"/>
              <a:ext cx="502508" cy="17299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25000" lnSpcReduction="20000"/>
            </a:bodyPr>
            <a:lstStyle/>
            <a:p>
              <a:r>
                <a:rPr lang="en-US" sz="3200" b="1" dirty="0">
                  <a:solidFill>
                    <a:srgbClr val="6A3CBA"/>
                  </a:solidFill>
                  <a:latin typeface="Arial"/>
                  <a:cs typeface="Arial"/>
                </a:rPr>
                <a:t>fluid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32357" y="3952285"/>
              <a:ext cx="502508" cy="17299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r>
                <a:rPr lang="en-US" sz="800" b="1" dirty="0">
                  <a:solidFill>
                    <a:srgbClr val="6A3CBA"/>
                  </a:solidFill>
                  <a:latin typeface="Arial"/>
                  <a:cs typeface="Arial"/>
                </a:rPr>
                <a:t>Wall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7248240" y="3461151"/>
              <a:ext cx="419385" cy="6641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482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548"/>
                <a:ext cx="5635951" cy="4924951"/>
              </a:xfrm>
            </p:spPr>
            <p:txBody>
              <a:bodyPr>
                <a:normAutofit/>
              </a:bodyPr>
              <a:lstStyle/>
              <a:p>
                <a:pPr marL="342900" lvl="1" algn="just">
                  <a:spcBef>
                    <a:spcPts val="750"/>
                  </a:spcBef>
                </a:pPr>
                <a:r>
                  <a:rPr lang="en-US" sz="1900" dirty="0">
                    <a:cs typeface="Arial" panose="020B0604020202020204" pitchFamily="34" charset="0"/>
                  </a:rPr>
                  <a:t>Computational domain is a by a square. Characteristic length is </a:t>
                </a:r>
                <a14:m>
                  <m:oMath xmlns:m="http://schemas.openxmlformats.org/officeDocument/2006/math">
                    <m:r>
                      <a:rPr lang="en-US" sz="19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1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9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1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9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)/2</m:t>
                    </m:r>
                  </m:oMath>
                </a14:m>
                <a:r>
                  <a:rPr lang="en-US" sz="1900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1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9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=0.4</m:t>
                    </m:r>
                    <m:r>
                      <a:rPr lang="en-US" sz="19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900" dirty="0"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1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9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1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9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900" dirty="0">
                    <a:cs typeface="Arial" panose="020B0604020202020204" pitchFamily="34" charset="0"/>
                  </a:rPr>
                  <a:t> is the </a:t>
                </a:r>
                <a:r>
                  <a:rPr lang="en-US" altLang="zh-CN" sz="1900" dirty="0">
                    <a:cs typeface="Arial" panose="020B0604020202020204" pitchFamily="34" charset="0"/>
                  </a:rPr>
                  <a:t>side length of the square.</a:t>
                </a:r>
                <a:endParaRPr lang="en-US" sz="1900" dirty="0">
                  <a:cs typeface="Arial" panose="020B0604020202020204" pitchFamily="34" charset="0"/>
                </a:endParaRPr>
              </a:p>
              <a:p>
                <a:pPr marL="342900" lvl="1" algn="just">
                  <a:spcBef>
                    <a:spcPts val="750"/>
                  </a:spcBef>
                </a:pPr>
                <a14:m>
                  <m:oMath xmlns:m="http://schemas.openxmlformats.org/officeDocument/2006/math">
                    <m:r>
                      <a:rPr lang="en-US" sz="19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𝑅𝑒</m:t>
                    </m:r>
                    <m:r>
                      <a:rPr lang="en-US" sz="19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=45</m:t>
                    </m:r>
                  </m:oMath>
                </a14:m>
                <a:endParaRPr lang="en-US" sz="1900" dirty="0">
                  <a:cs typeface="Arial" panose="020B0604020202020204" pitchFamily="34" charset="0"/>
                </a:endParaRPr>
              </a:p>
              <a:p>
                <a:pPr marL="342900" lvl="1" algn="just">
                  <a:spcBef>
                    <a:spcPts val="750"/>
                  </a:spcBef>
                </a:pPr>
                <a:r>
                  <a:rPr lang="en-US" sz="1900" dirty="0">
                    <a:cs typeface="Arial" panose="020B0604020202020204" pitchFamily="34" charset="0"/>
                  </a:rPr>
                  <a:t>Relaxation parameter s=1.2</a:t>
                </a:r>
              </a:p>
              <a:p>
                <a:pPr marL="57150" lvl="1" indent="0" algn="just">
                  <a:lnSpc>
                    <a:spcPct val="150000"/>
                  </a:lnSpc>
                  <a:spcBef>
                    <a:spcPts val="75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𝜔</m:t>
                      </m:r>
                      <m:r>
                        <a:rPr lang="en-US" sz="19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9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𝑅𝑒</m:t>
                          </m:r>
                          <m:r>
                            <a:rPr lang="en-US" sz="19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9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19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sz="19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9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  <m:r>
                            <a:rPr lang="en-US" sz="19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sz="19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9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9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9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9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9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900" dirty="0">
                  <a:cs typeface="Arial" panose="020B0604020202020204" pitchFamily="34" charset="0"/>
                </a:endParaRPr>
              </a:p>
              <a:p>
                <a:pPr marL="342900" lvl="1" algn="just">
                  <a:spcBef>
                    <a:spcPts val="750"/>
                  </a:spcBef>
                </a:pPr>
                <a:r>
                  <a:rPr lang="en-US" sz="1900" dirty="0">
                    <a:cs typeface="Arial" panose="020B0604020202020204" pitchFamily="34" charset="0"/>
                  </a:rPr>
                  <a:t>Analytical solution</a:t>
                </a:r>
              </a:p>
              <a:p>
                <a:pPr marL="57150" lvl="1" indent="0" algn="just">
                  <a:lnSpc>
                    <a:spcPct val="150000"/>
                  </a:lnSpc>
                  <a:spcBef>
                    <a:spcPts val="75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𝜔</m:t>
                      </m:r>
                      <m:d>
                        <m:dPr>
                          <m:ctrlPr>
                            <a:rPr lang="en-US" sz="19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9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</m:d>
                      <m:r>
                        <a:rPr lang="en-US" sz="19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9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sup>
                          </m:sSubSup>
                          <m:r>
                            <a:rPr lang="en-US" sz="19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(2</m:t>
                              </m:r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19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sup>
                          </m:sSubSup>
                          <m:r>
                            <a:rPr lang="en-US" sz="19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9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9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sup>
                          </m:sSubSup>
                        </m:den>
                      </m:f>
                      <m:r>
                        <a:rPr lang="en-US" sz="19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𝜔</m:t>
                      </m:r>
                    </m:oMath>
                  </m:oMathPara>
                </a14:m>
                <a:endParaRPr lang="en-US" sz="19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548"/>
                <a:ext cx="5635951" cy="4924951"/>
              </a:xfrm>
              <a:blipFill>
                <a:blip r:embed="rId2"/>
                <a:stretch>
                  <a:fillRect t="-619" r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Thursday, June 13, 2019</a:t>
            </a:r>
            <a:endParaRPr lang="zh-TW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altLang="zh-CN" dirty="0"/>
              <a:t>Taylor </a:t>
            </a:r>
            <a:r>
              <a:rPr lang="en-US" altLang="zh-CN" dirty="0" err="1"/>
              <a:t>Couette</a:t>
            </a:r>
            <a:r>
              <a:rPr lang="en-US" altLang="zh-CN" dirty="0"/>
              <a:t> flow</a:t>
            </a:r>
            <a:endParaRPr lang="en-US" altLang="zh-TW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16" y="1064321"/>
            <a:ext cx="1771097" cy="17763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7D5751-7088-4537-A85C-441DB67B8BAC}"/>
              </a:ext>
            </a:extLst>
          </p:cNvPr>
          <p:cNvSpPr txBox="1"/>
          <p:nvPr/>
        </p:nvSpPr>
        <p:spPr>
          <a:xfrm>
            <a:off x="5769200" y="2893675"/>
            <a:ext cx="2901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Fig. 10 Setup of Taylor Couette flow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2951-04BA-2148-8AAE-D136602EC642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667AB8-3A84-409E-938B-50BAF5AE5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199" y="3371164"/>
            <a:ext cx="2624635" cy="24225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35B29B-79BF-4386-9558-9331EFEB70C2}"/>
              </a:ext>
            </a:extLst>
          </p:cNvPr>
          <p:cNvSpPr txBox="1"/>
          <p:nvPr/>
        </p:nvSpPr>
        <p:spPr>
          <a:xfrm>
            <a:off x="5630952" y="5921126"/>
            <a:ext cx="290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Fig. 11 Angular velocity field for steady state Taylor Couette flow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1253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fontScale="97500"/>
      </a:bodyPr>
      <a:lstStyle>
        <a:defPPr>
          <a:defRPr b="1" dirty="0" smtClean="0">
            <a:solidFill>
              <a:srgbClr val="6A3CBA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88FE13EA3E48234EAC2684C63EC89CE1" ma:contentTypeVersion="47" ma:contentTypeDescription="Opprett et nytt dokument." ma:contentTypeScope="" ma:versionID="08edf8900b6e715791fa2f21bce677d9">
  <xsd:schema xmlns:xsd="http://www.w3.org/2001/XMLSchema" xmlns:xs="http://www.w3.org/2001/XMLSchema" xmlns:p="http://schemas.microsoft.com/office/2006/metadata/properties" xmlns:ns2="8bbd4995-53b7-43e2-b62f-10947586ac31" xmlns:ns3="a5cbd536-8fd4-46e1-a742-44969f734dc5" xmlns:ns4="97b9d05f-25aa-449b-a5c1-1420e2c26872" targetNamespace="http://schemas.microsoft.com/office/2006/metadata/properties" ma:root="true" ma:fieldsID="8fb237be3f861a3b9d8a3e5098278cbd" ns2:_="" ns3:_="" ns4:_="">
    <xsd:import namespace="8bbd4995-53b7-43e2-b62f-10947586ac31"/>
    <xsd:import namespace="a5cbd536-8fd4-46e1-a742-44969f734dc5"/>
    <xsd:import namespace="97b9d05f-25aa-449b-a5c1-1420e2c26872"/>
    <xsd:element name="properties">
      <xsd:complexType>
        <xsd:sequence>
          <xsd:element name="documentManagement">
            <xsd:complexType>
              <xsd:all>
                <xsd:element ref="ns2:ArchiveStatus" minOccurs="0"/>
                <xsd:element ref="ns2:CorpWorkflowApproval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CorpSiteReportNumber" minOccurs="0"/>
                <xsd:element ref="ns2:CorpSiteISBN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DocumentAuthor" minOccurs="0"/>
                <xsd:element ref="ns3:MediaServiceMetadata" minOccurs="0"/>
                <xsd:element ref="ns3:MediaServiceFastMetadata" minOccurs="0"/>
                <xsd:element ref="ns2:CorpSiteZipAddress" minOccurs="0"/>
                <xsd:element ref="ns2:CorpSiteZipContact" minOccurs="0"/>
                <xsd:element ref="ns2:CorpSiteVATNumber" minOccurs="0"/>
                <xsd:element ref="ns4:CorpSiteInstitute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ClassificationNbNo" minOccurs="0"/>
                <xsd:element ref="ns2:CorpDocVersion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ArchiveStatus" ma:index="8" nillable="true" ma:displayName="Arkivstatus" ma:internalName="ArchiveStatus">
      <xsd:simpleType>
        <xsd:restriction base="dms:Text">
          <xsd:maxLength value="255"/>
        </xsd:restriction>
      </xsd:simpleType>
    </xsd:element>
    <xsd:element name="CorpWorkflowApproval" ma:index="9" nillable="true" ma:displayName="Status godkjenning" ma:internalName="CorpWorkflowApproval">
      <xsd:simpleType>
        <xsd:restriction base="dms:Text">
          <xsd:maxLength value="255"/>
        </xsd:restriction>
      </xsd:simpleType>
    </xsd:element>
    <xsd:element name="CorpWorkflowFeedback" ma:index="10" nillable="true" ma:displayName="Status kvalitetssikring" ma:internalName="CorpWorkflowFeedback">
      <xsd:simpleType>
        <xsd:restriction base="dms:Text">
          <xsd:maxLength value="255"/>
        </xsd:restriction>
      </xsd:simpleType>
    </xsd:element>
    <xsd:element name="CorpSiteProjectNumber" ma:index="11" nillable="true" ma:displayName="Prosjektnumm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12" nillable="true" ma:displayName="Prosjektnavn" ma:internalName="CorpSiteProjectName">
      <xsd:simpleType>
        <xsd:restriction base="dms:Text">
          <xsd:maxLength value="255"/>
        </xsd:restriction>
      </xsd:simpleType>
    </xsd:element>
    <xsd:element name="CorpSiteSubTitle" ma:index="13" nillable="true" ma:displayName="Sub Tittel" ma:internalName="CorpSiteSubTitle">
      <xsd:simpleType>
        <xsd:restriction base="dms:Text">
          <xsd:maxLength value="255"/>
        </xsd:restriction>
      </xsd:simpleType>
    </xsd:element>
    <xsd:element name="CorpSiteAccess" ma:index="14" nillable="true" ma:displayName="Lesetilgang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15" nillable="true" ma:displayName="Klassifisering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16" nillable="true" ma:displayName="Tags" ma:internalName="CorpSiteTags">
      <xsd:simpleType>
        <xsd:restriction base="dms:Text">
          <xsd:maxLength value="255"/>
        </xsd:restriction>
      </xsd:simpleType>
    </xsd:element>
    <xsd:element name="CorpSiteProjectQA" ma:index="17" nillable="true" ma:displayName="Kvalitestsansvarlig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18" nillable="true" ma:displayName="Prosjektei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19" nillable="true" ma:displayName="Prosjektle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ReportNumber" ma:index="20" nillable="true" ma:displayName="Rapport nummer" ma:internalName="CorpSiteReportNumber">
      <xsd:simpleType>
        <xsd:restriction base="dms:Text">
          <xsd:maxLength value="255"/>
        </xsd:restriction>
      </xsd:simpleType>
    </xsd:element>
    <xsd:element name="CorpSiteISBN" ma:index="21" nillable="true" ma:displayName="ISBN" ma:internalName="CorpSiteISBN">
      <xsd:simpleType>
        <xsd:restriction base="dms:Text">
          <xsd:maxLength value="255"/>
        </xsd:restriction>
      </xsd:simpleType>
    </xsd:element>
    <xsd:element name="CorpSiteCoAuthors" ma:index="22" nillable="true" ma:displayName="Medforfattere" ma:internalName="CorpSiteCoAuthors">
      <xsd:simpleType>
        <xsd:restriction base="dms:Text">
          <xsd:maxLength value="255"/>
        </xsd:restriction>
      </xsd:simpleType>
    </xsd:element>
    <xsd:element name="CorpSiteRecipientCompany" ma:index="23" nillable="true" ma:displayName="Mottakende selskap" ma:internalName="CorpSiteRecipientCompany">
      <xsd:simpleType>
        <xsd:restriction base="dms:Text">
          <xsd:maxLength value="255"/>
        </xsd:restriction>
      </xsd:simpleType>
    </xsd:element>
    <xsd:element name="CorpSiteRecipientPerson" ma:index="24" nillable="true" ma:displayName="Mottakende person" ma:internalName="CorpSiteRecipientPerson">
      <xsd:simpleType>
        <xsd:restriction base="dms:Text">
          <xsd:maxLength value="255"/>
        </xsd:restriction>
      </xsd:simpleType>
    </xsd:element>
    <xsd:element name="CorpSiteOurRef" ma:index="25" nillable="true" ma:displayName="Vår ref" ma:internalName="CorpSiteOurRef">
      <xsd:simpleType>
        <xsd:restriction base="dms:Text">
          <xsd:maxLength value="255"/>
        </xsd:restriction>
      </xsd:simpleType>
    </xsd:element>
    <xsd:element name="CorpSiteDocumentAuthor" ma:index="26" nillable="true" ma:displayName="Hovedforfatter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ZipAddress" ma:index="29" nillable="true" ma:displayName="Adresse" ma:internalName="CorpSiteZipAddress">
      <xsd:simpleType>
        <xsd:restriction base="dms:Note">
          <xsd:maxLength value="255"/>
        </xsd:restriction>
      </xsd:simpleType>
    </xsd:element>
    <xsd:element name="CorpSiteZipContact" ma:index="30" nillable="true" ma:displayName="Kontakt" ma:internalName="CorpSiteZipContact">
      <xsd:simpleType>
        <xsd:restriction base="dms:Note">
          <xsd:maxLength value="255"/>
        </xsd:restriction>
      </xsd:simpleType>
    </xsd:element>
    <xsd:element name="CorpSiteVATNumber" ma:index="31" nillable="true" ma:displayName="Foretaksnummer" ma:internalName="CorpSiteVATNumber">
      <xsd:simpleType>
        <xsd:restriction base="dms:Text">
          <xsd:maxLength value="255"/>
        </xsd:restriction>
      </xsd:simpleType>
    </xsd:element>
    <xsd:element name="CorpSiteInstituteEmail" ma:index="33" nillable="true" ma:displayName="E-post institutt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34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35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36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SiteInstituteEnUs" ma:index="37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38" nillable="true" ma:displayName="Institutt tlf" ma:internalName="CorpSiteInstitutePhone">
      <xsd:simpleType>
        <xsd:restriction base="dms:Text">
          <xsd:maxLength value="255"/>
        </xsd:restriction>
      </xsd:simpleType>
    </xsd:element>
    <xsd:element name="CorpSiteDocLanguage" ma:index="39" nillable="true" ma:displayName="Språk" ma:internalName="CorpSiteDocLanguage">
      <xsd:simpleType>
        <xsd:restriction base="dms:Text">
          <xsd:maxLength value="255"/>
        </xsd:restriction>
      </xsd:simpleType>
    </xsd:element>
    <xsd:element name="CorpDocInstitute" ma:index="40" nillable="true" ma:displayName="Institutt" ma:internalName="CorpDocInstitute">
      <xsd:simpleType>
        <xsd:restriction base="dms:Text">
          <xsd:maxLength value="255"/>
        </xsd:restriction>
      </xsd:simpleType>
    </xsd:element>
    <xsd:element name="CorpDocClassificationNbNo" ma:index="41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Version" ma:index="42" nillable="true" ma:displayName="Versjon" ma:internalName="CorpDocVers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bd536-8fd4-46e1-a742-44969f734d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4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6" nillable="true" ma:displayName="Tags" ma:internalName="MediaServiceAutoTags" ma:readOnly="true">
      <xsd:simpleType>
        <xsd:restriction base="dms:Text"/>
      </xsd:simpleType>
    </xsd:element>
    <xsd:element name="MediaServiceLocation" ma:index="47" nillable="true" ma:displayName="Location" ma:internalName="MediaServiceLocation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9d05f-25aa-449b-a5c1-1420e2c26872" elementFormDefault="qualified">
    <xsd:import namespace="http://schemas.microsoft.com/office/2006/documentManagement/types"/>
    <xsd:import namespace="http://schemas.microsoft.com/office/infopath/2007/PartnerControls"/>
    <xsd:element name="CorpSiteInstitute" ma:index="32" nillable="true" ma:displayName="Institutt" ma:internalName="CorpSiteInstitute">
      <xsd:simpleType>
        <xsd:restriction base="dms:Text">
          <xsd:maxLength value="255"/>
        </xsd:restriction>
      </xsd:simpleType>
    </xsd:element>
    <xsd:element name="SharedWithUsers" ma:index="4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Institute xmlns="97b9d05f-25aa-449b-a5c1-1420e2c26872" xsi:nil="true"/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WorkflowFeedback xmlns="8bbd4995-53b7-43e2-b62f-10947586ac31" xsi:nil="true"/>
    <CorpSiteAccess xmlns="8bbd4995-53b7-43e2-b62f-10947586ac31">Kun navngitte medlemmer</CorpSiteAccess>
    <CorpSiteRecipientPerson xmlns="8bbd4995-53b7-43e2-b62f-10947586ac31" xsi:nil="true"/>
    <CorpSiteProjectNumber xmlns="8bbd4995-53b7-43e2-b62f-10947586ac31" xsi:nil="true"/>
    <CorpSiteProjectName xmlns="8bbd4995-53b7-43e2-b62f-10947586ac31" xsi:nil="true"/>
    <CorpDocInstitute xmlns="8bbd4995-53b7-43e2-b62f-10947586ac31" xsi:nil="true"/>
    <CorpSiteInstitutePhone xmlns="8bbd4995-53b7-43e2-b62f-10947586ac31" xsi:nil="true"/>
    <CorpSiteProjectOwner xmlns="8bbd4995-53b7-43e2-b62f-10947586ac31">
      <UserInfo>
        <DisplayName/>
        <AccountId xsi:nil="true"/>
        <AccountType/>
      </UserInfo>
    </CorpSiteProjectOwner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SiteClassification xmlns="8bbd4995-53b7-43e2-b62f-10947586ac31">Åpen</CorpSiteClassification>
    <CorpSiteInstituteEmail xmlns="8bbd4995-53b7-43e2-b62f-10947586ac31" xsi:nil="true"/>
    <CorpSiteCoAuthor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InstituteEnU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ArchiveStatus xmlns="8bbd4995-53b7-43e2-b62f-10947586ac31" xsi:nil="true"/>
    <CorpSiteProjectQA xmlns="8bbd4995-53b7-43e2-b62f-10947586ac31">
      <UserInfo>
        <DisplayName/>
        <AccountId xsi:nil="true"/>
        <AccountType/>
      </UserInfo>
    </CorpSiteProjectQA>
    <CorpSiteZipAddress xmlns="8bbd4995-53b7-43e2-b62f-10947586ac31" xsi:nil="true"/>
    <CorpSiteVATNumber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</documentManagement>
</p:properties>
</file>

<file path=customXml/itemProps1.xml><?xml version="1.0" encoding="utf-8"?>
<ds:datastoreItem xmlns:ds="http://schemas.openxmlformats.org/officeDocument/2006/customXml" ds:itemID="{2EDB4808-A41B-4105-A1F5-64E058B80AF4}"/>
</file>

<file path=customXml/itemProps2.xml><?xml version="1.0" encoding="utf-8"?>
<ds:datastoreItem xmlns:ds="http://schemas.openxmlformats.org/officeDocument/2006/customXml" ds:itemID="{FC1E6DDE-3AE5-4CD9-9C05-B39F21C7FA46}"/>
</file>

<file path=customXml/itemProps3.xml><?xml version="1.0" encoding="utf-8"?>
<ds:datastoreItem xmlns:ds="http://schemas.openxmlformats.org/officeDocument/2006/customXml" ds:itemID="{9E040C52-C093-4AD2-ACC6-E4E3E0739201}"/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1655</Words>
  <Application>Microsoft Office PowerPoint</Application>
  <PresentationFormat>On-screen Show (4:3)</PresentationFormat>
  <Paragraphs>209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新細明體</vt:lpstr>
      <vt:lpstr>宋体</vt:lpstr>
      <vt:lpstr>Arial</vt:lpstr>
      <vt:lpstr>Bahnschrift SemiCondensed</vt:lpstr>
      <vt:lpstr>Calibri</vt:lpstr>
      <vt:lpstr>Cambria Math</vt:lpstr>
      <vt:lpstr>Courier New</vt:lpstr>
      <vt:lpstr>Office Theme</vt:lpstr>
      <vt:lpstr>Diffuse Bounce Back Lattice Boltzmann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Joann Huang</dc:creator>
  <cp:lastModifiedBy>Lucaso Law</cp:lastModifiedBy>
  <cp:revision>109</cp:revision>
  <dcterms:created xsi:type="dcterms:W3CDTF">2015-07-20T15:43:28Z</dcterms:created>
  <dcterms:modified xsi:type="dcterms:W3CDTF">2019-06-18T06:58:27Z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0x01010031B82B69D2361148B4D8F7EC15680213080088FE13EA3E48234EAC2684C63EC89CE1</vt:lpwstr>
  </property>
</Properties>
</file>