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1"/>
  </p:notesMasterIdLst>
  <p:sldIdLst>
    <p:sldId id="273" r:id="rId6"/>
    <p:sldId id="276" r:id="rId7"/>
    <p:sldId id="297" r:id="rId8"/>
    <p:sldId id="296" r:id="rId9"/>
    <p:sldId id="298" r:id="rId10"/>
    <p:sldId id="299" r:id="rId11"/>
    <p:sldId id="264" r:id="rId12"/>
    <p:sldId id="662" r:id="rId13"/>
    <p:sldId id="665" r:id="rId14"/>
    <p:sldId id="666" r:id="rId15"/>
    <p:sldId id="260" r:id="rId16"/>
    <p:sldId id="267" r:id="rId17"/>
    <p:sldId id="300" r:id="rId18"/>
    <p:sldId id="669" r:id="rId19"/>
    <p:sldId id="668" r:id="rId20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89630" autoAdjust="0"/>
  </p:normalViewPr>
  <p:slideViewPr>
    <p:cSldViewPr snapToGrid="0">
      <p:cViewPr varScale="1">
        <p:scale>
          <a:sx n="72" d="100"/>
          <a:sy n="72" d="100"/>
        </p:scale>
        <p:origin x="77" y="3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7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illustrerer: </a:t>
            </a:r>
          </a:p>
          <a:p>
            <a:r>
              <a:rPr lang="nb-NO" dirty="0"/>
              <a:t>·        bredden  i </a:t>
            </a:r>
            <a:r>
              <a:rPr lang="nb-NO" dirty="0" err="1"/>
              <a:t>SINTEFs</a:t>
            </a:r>
            <a:r>
              <a:rPr lang="nb-NO" dirty="0"/>
              <a:t> ekspertise, fra </a:t>
            </a:r>
            <a:r>
              <a:rPr lang="nb-NO" dirty="0" err="1"/>
              <a:t>havrom</a:t>
            </a:r>
            <a:r>
              <a:rPr lang="nb-NO" dirty="0"/>
              <a:t> til verdensrom.</a:t>
            </a:r>
          </a:p>
          <a:p>
            <a:r>
              <a:rPr lang="nb-NO" dirty="0"/>
              <a:t>·        hvilke områder og bransjer vi jobber innen for å realisere visjonen Teknologi for et bedre samfunn.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Bildestilen er basert på stikkordene fremtidsrettet, teknologi og norsk natur (naturressurser). </a:t>
            </a:r>
            <a:r>
              <a:rPr lang="nb-NO" dirty="0" err="1"/>
              <a:t>SINTEFs</a:t>
            </a:r>
            <a:r>
              <a:rPr lang="nb-NO" dirty="0"/>
              <a:t> visuelle univers er utviklet for SINTEF av </a:t>
            </a:r>
            <a:r>
              <a:rPr lang="nb-NO" dirty="0" err="1"/>
              <a:t>Headspin</a:t>
            </a:r>
            <a:r>
              <a:rPr lang="nb-NO" dirty="0"/>
              <a:t> Productions AS.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4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1BFBDE-7553-4F67-84D3-63560D86D3B9}" type="slidenum">
              <a:rPr lang="en-US"/>
              <a:pPr/>
              <a:t>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/>
              <a:t>Colour of text distinguishes features that are available in real time and offline versions of the model, and features still not finished</a:t>
            </a:r>
          </a:p>
          <a:p>
            <a:pPr>
              <a:buFontTx/>
              <a:buChar char="•"/>
            </a:pPr>
            <a:r>
              <a:rPr lang="en-GB"/>
              <a:t>Density and rheology are dependent on pressure, temperature, and fluid number (i)</a:t>
            </a:r>
          </a:p>
          <a:p>
            <a:pPr>
              <a:buFontTx/>
              <a:buChar char="•"/>
            </a:pPr>
            <a:r>
              <a:rPr lang="en-GB"/>
              <a:t>Transient drilling operations means that model accounts for continuously changing pump rate, rotation rate, bit position, etc</a:t>
            </a:r>
          </a:p>
        </p:txBody>
      </p:sp>
    </p:spTree>
    <p:extLst>
      <p:ext uri="{BB962C8B-B14F-4D97-AF65-F5344CB8AC3E}">
        <p14:creationId xmlns:p14="http://schemas.microsoft.com/office/powerpoint/2010/main" val="146981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u="sng" baseline="0" dirty="0"/>
              <a:t>Life-</a:t>
            </a:r>
            <a:r>
              <a:rPr lang="nb-NO" u="sng" baseline="0" dirty="0" err="1"/>
              <a:t>cycle</a:t>
            </a:r>
            <a:r>
              <a:rPr lang="nb-NO" u="sng" baseline="0" dirty="0"/>
              <a:t> </a:t>
            </a:r>
            <a:r>
              <a:rPr lang="nb-NO" u="sng" baseline="0" dirty="0" err="1"/>
              <a:t>well</a:t>
            </a:r>
            <a:r>
              <a:rPr lang="nb-NO" u="sng" baseline="0" dirty="0"/>
              <a:t> </a:t>
            </a:r>
            <a:r>
              <a:rPr lang="nb-NO" u="sng" baseline="0" dirty="0" err="1"/>
              <a:t>integrity</a:t>
            </a:r>
            <a:r>
              <a:rPr lang="nb-NO" baseline="0" dirty="0"/>
              <a:t>: The </a:t>
            </a:r>
            <a:r>
              <a:rPr lang="nb-NO" baseline="0" dirty="0" err="1"/>
              <a:t>objective</a:t>
            </a:r>
            <a:r>
              <a:rPr lang="nb-NO" baseline="0" dirty="0"/>
              <a:t> is to </a:t>
            </a:r>
            <a:r>
              <a:rPr lang="nb-NO" baseline="0" dirty="0" err="1"/>
              <a:t>ensure</a:t>
            </a:r>
            <a:r>
              <a:rPr lang="nb-NO" baseline="0" dirty="0"/>
              <a:t> </a:t>
            </a:r>
            <a:r>
              <a:rPr lang="en-GB" sz="1200" dirty="0"/>
              <a:t>well integrity throughout the life-cycle of the well. </a:t>
            </a:r>
          </a:p>
          <a:p>
            <a:r>
              <a:rPr lang="en-GB" sz="1200" dirty="0"/>
              <a:t>Two main focus areas: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200" dirty="0"/>
              <a:t>Well barriers: Why do well barriers fail?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dirty="0"/>
              <a:t>Well design: </a:t>
            </a:r>
            <a:r>
              <a:rPr lang="en-GB" sz="1200" dirty="0">
                <a:solidFill>
                  <a:srgbClr val="000000"/>
                </a:solidFill>
              </a:rPr>
              <a:t>To optimize well design with a life-cycle well integrity perspective in mind</a:t>
            </a:r>
          </a:p>
          <a:p>
            <a:pPr marL="0" lvl="0" indent="0">
              <a:buFont typeface="Arial" pitchFamily="34" charset="0"/>
              <a:buNone/>
            </a:pPr>
            <a:endParaRPr lang="nb-NO" dirty="0"/>
          </a:p>
          <a:p>
            <a:pPr marL="0" lvl="0" indent="0">
              <a:buFont typeface="Arial" pitchFamily="34" charset="0"/>
              <a:buNone/>
            </a:pPr>
            <a:r>
              <a:rPr lang="nb-NO" u="sng" dirty="0"/>
              <a:t>Integrated drilling simulator</a:t>
            </a:r>
            <a:r>
              <a:rPr lang="nb-NO" dirty="0"/>
              <a:t>: </a:t>
            </a:r>
            <a:r>
              <a:rPr lang="en-US" dirty="0"/>
              <a:t>The heart of both the </a:t>
            </a:r>
            <a:r>
              <a:rPr lang="en-US" dirty="0" err="1"/>
              <a:t>eDrilling</a:t>
            </a:r>
            <a:r>
              <a:rPr lang="en-US" baseline="0" dirty="0"/>
              <a:t> system and the training simulator for drilling operations</a:t>
            </a:r>
            <a:r>
              <a:rPr lang="en-US" dirty="0"/>
              <a:t>. IDS is a synthesis of multiple transient and steady state coupled models for the drilling sub-processes. It simulates interactions between the various sub-processes. At present the IDS consists of a dynamic flow and temperature model, a torque and drag model, a rate of penetration (ROP) model, a wellbore stability model, and a pore pressure model.</a:t>
            </a:r>
          </a:p>
          <a:p>
            <a:pPr marL="0" lvl="0" indent="0">
              <a:buFont typeface="Arial" pitchFamily="34" charset="0"/>
              <a:buNone/>
            </a:pPr>
            <a:endParaRPr lang="nb-NO" dirty="0"/>
          </a:p>
          <a:p>
            <a:pPr marL="0" lvl="0" indent="0">
              <a:buFont typeface="Arial" pitchFamily="34" charset="0"/>
              <a:buNone/>
            </a:pPr>
            <a:r>
              <a:rPr lang="nb-NO" u="sng" dirty="0"/>
              <a:t>Advanced</a:t>
            </a:r>
            <a:r>
              <a:rPr lang="nb-NO" u="sng" baseline="0" dirty="0"/>
              <a:t> </a:t>
            </a:r>
            <a:r>
              <a:rPr lang="nb-NO" u="sng" baseline="0" dirty="0" err="1"/>
              <a:t>interpretation</a:t>
            </a:r>
            <a:r>
              <a:rPr lang="nb-NO" u="sng" baseline="0" dirty="0"/>
              <a:t> </a:t>
            </a:r>
            <a:r>
              <a:rPr lang="nb-NO" u="sng" baseline="0" dirty="0" err="1"/>
              <a:t>of</a:t>
            </a:r>
            <a:r>
              <a:rPr lang="nb-NO" u="sng" baseline="0" dirty="0"/>
              <a:t> drilling data</a:t>
            </a:r>
            <a:r>
              <a:rPr lang="nb-NO" baseline="0" dirty="0"/>
              <a:t>: Advanced signal </a:t>
            </a:r>
            <a:r>
              <a:rPr lang="nb-NO" baseline="0" dirty="0" err="1"/>
              <a:t>processing</a:t>
            </a:r>
            <a:r>
              <a:rPr lang="nb-NO" baseline="0" dirty="0"/>
              <a:t> </a:t>
            </a:r>
            <a:r>
              <a:rPr lang="nb-NO" baseline="0" dirty="0" err="1"/>
              <a:t>methods</a:t>
            </a:r>
            <a:r>
              <a:rPr lang="nb-NO" baseline="0" dirty="0"/>
              <a:t> </a:t>
            </a:r>
            <a:r>
              <a:rPr lang="nb-NO" baseline="0" dirty="0" err="1"/>
              <a:t>are</a:t>
            </a:r>
            <a:r>
              <a:rPr lang="nb-NO" baseline="0" dirty="0"/>
              <a:t> used to </a:t>
            </a:r>
            <a:r>
              <a:rPr lang="nb-NO" baseline="0" dirty="0" err="1"/>
              <a:t>detect</a:t>
            </a:r>
            <a:r>
              <a:rPr lang="nb-NO" baseline="0" dirty="0"/>
              <a:t> </a:t>
            </a:r>
            <a:r>
              <a:rPr lang="nb-NO" baseline="0" dirty="0" err="1"/>
              <a:t>upcoming</a:t>
            </a:r>
            <a:r>
              <a:rPr lang="nb-NO" baseline="0" dirty="0"/>
              <a:t> problems at an </a:t>
            </a:r>
            <a:r>
              <a:rPr lang="nb-NO" baseline="0" dirty="0" err="1"/>
              <a:t>early</a:t>
            </a:r>
            <a:r>
              <a:rPr lang="nb-NO" baseline="0" dirty="0"/>
              <a:t> stage. As an </a:t>
            </a:r>
            <a:r>
              <a:rPr lang="nb-NO" baseline="0" dirty="0" err="1"/>
              <a:t>example</a:t>
            </a:r>
            <a:r>
              <a:rPr lang="nb-NO" baseline="0" dirty="0"/>
              <a:t>, </a:t>
            </a:r>
            <a:r>
              <a:rPr lang="nb-NO" baseline="0" dirty="0" err="1"/>
              <a:t>poor</a:t>
            </a:r>
            <a:r>
              <a:rPr lang="nb-NO" baseline="0" dirty="0"/>
              <a:t> hole </a:t>
            </a:r>
            <a:r>
              <a:rPr lang="nb-NO" baseline="0" dirty="0" err="1"/>
              <a:t>cleaning</a:t>
            </a:r>
            <a:r>
              <a:rPr lang="nb-NO" baseline="0" dirty="0"/>
              <a:t> </a:t>
            </a:r>
            <a:r>
              <a:rPr lang="nb-NO" baseline="0" dirty="0" err="1"/>
              <a:t>can</a:t>
            </a:r>
            <a:r>
              <a:rPr lang="nb-NO" baseline="0" dirty="0"/>
              <a:t> be </a:t>
            </a:r>
            <a:r>
              <a:rPr lang="nb-NO" baseline="0" dirty="0" err="1"/>
              <a:t>detected</a:t>
            </a:r>
            <a:r>
              <a:rPr lang="nb-NO" baseline="0" dirty="0"/>
              <a:t> by </a:t>
            </a:r>
            <a:r>
              <a:rPr lang="nb-NO" baseline="0" dirty="0" err="1"/>
              <a:t>using</a:t>
            </a:r>
            <a:r>
              <a:rPr lang="nb-NO" baseline="0" dirty="0"/>
              <a:t> time series </a:t>
            </a:r>
            <a:r>
              <a:rPr lang="nb-NO" baseline="0" dirty="0" err="1"/>
              <a:t>prediction</a:t>
            </a:r>
            <a:r>
              <a:rPr lang="nb-NO" baseline="0" dirty="0"/>
              <a:t>  </a:t>
            </a:r>
            <a:r>
              <a:rPr lang="nb-NO" baseline="0" dirty="0" err="1"/>
              <a:t>methods</a:t>
            </a:r>
            <a:r>
              <a:rPr lang="nb-NO" baseline="0" dirty="0"/>
              <a:t>. </a:t>
            </a:r>
            <a:r>
              <a:rPr lang="nb-NO" baseline="0" dirty="0" err="1"/>
              <a:t>Poor</a:t>
            </a:r>
            <a:r>
              <a:rPr lang="nb-NO" baseline="0" dirty="0"/>
              <a:t> hole </a:t>
            </a:r>
            <a:r>
              <a:rPr lang="nb-NO" baseline="0" dirty="0" err="1"/>
              <a:t>cleaning</a:t>
            </a:r>
            <a:r>
              <a:rPr lang="nb-NO" baseline="0" dirty="0"/>
              <a:t> </a:t>
            </a:r>
            <a:r>
              <a:rPr lang="nb-NO" baseline="0" dirty="0" err="1"/>
              <a:t>may</a:t>
            </a:r>
            <a:r>
              <a:rPr lang="nb-NO" baseline="0" dirty="0"/>
              <a:t> </a:t>
            </a:r>
            <a:r>
              <a:rPr lang="nb-NO" baseline="0" dirty="0" err="1"/>
              <a:t>result</a:t>
            </a:r>
            <a:r>
              <a:rPr lang="nb-NO" baseline="0" dirty="0"/>
              <a:t> in </a:t>
            </a:r>
            <a:r>
              <a:rPr lang="nb-NO" baseline="0" dirty="0" err="1"/>
              <a:t>low</a:t>
            </a:r>
            <a:r>
              <a:rPr lang="nb-NO" baseline="0" dirty="0"/>
              <a:t> drilling </a:t>
            </a:r>
            <a:r>
              <a:rPr lang="nb-NO" baseline="0" dirty="0" err="1"/>
              <a:t>efficiency</a:t>
            </a:r>
            <a:r>
              <a:rPr lang="nb-NO" baseline="0" dirty="0"/>
              <a:t>, </a:t>
            </a:r>
            <a:r>
              <a:rPr lang="nb-NO" baseline="0" dirty="0" err="1"/>
              <a:t>stuck</a:t>
            </a:r>
            <a:r>
              <a:rPr lang="nb-NO" baseline="0" dirty="0"/>
              <a:t> pipe, problems </a:t>
            </a:r>
            <a:r>
              <a:rPr lang="nb-NO" baseline="0" dirty="0" err="1"/>
              <a:t>with</a:t>
            </a:r>
            <a:r>
              <a:rPr lang="nb-NO" baseline="0" dirty="0"/>
              <a:t> </a:t>
            </a:r>
            <a:r>
              <a:rPr lang="nb-NO" baseline="0" dirty="0" err="1"/>
              <a:t>well</a:t>
            </a:r>
            <a:r>
              <a:rPr lang="nb-NO" baseline="0" dirty="0"/>
              <a:t> </a:t>
            </a:r>
            <a:r>
              <a:rPr lang="nb-NO" baseline="0" dirty="0" err="1"/>
              <a:t>control</a:t>
            </a:r>
            <a:r>
              <a:rPr lang="nb-NO" baseline="0" dirty="0"/>
              <a:t> or </a:t>
            </a:r>
            <a:r>
              <a:rPr lang="nb-NO" baseline="0" dirty="0" err="1"/>
              <a:t>even</a:t>
            </a:r>
            <a:r>
              <a:rPr lang="nb-NO" baseline="0" dirty="0"/>
              <a:t> a loss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wellbore</a:t>
            </a:r>
            <a:r>
              <a:rPr lang="nb-NO" baseline="0" dirty="0"/>
              <a:t>. (The </a:t>
            </a:r>
            <a:r>
              <a:rPr lang="nb-NO" baseline="0" dirty="0" err="1"/>
              <a:t>figure</a:t>
            </a:r>
            <a:r>
              <a:rPr lang="nb-NO" baseline="0" dirty="0"/>
              <a:t> shows </a:t>
            </a:r>
            <a:r>
              <a:rPr lang="nb-NO" baseline="0" dirty="0" err="1"/>
              <a:t>the</a:t>
            </a:r>
            <a:r>
              <a:rPr lang="nb-NO" baseline="0" dirty="0"/>
              <a:t> output </a:t>
            </a:r>
            <a:r>
              <a:rPr lang="nb-NO" baseline="0" dirty="0" err="1"/>
              <a:t>of</a:t>
            </a:r>
            <a:r>
              <a:rPr lang="nb-NO" baseline="0" dirty="0"/>
              <a:t> an </a:t>
            </a:r>
            <a:r>
              <a:rPr lang="nb-NO" baseline="0" dirty="0" err="1"/>
              <a:t>algorithm</a:t>
            </a:r>
            <a:r>
              <a:rPr lang="nb-NO" baseline="0" dirty="0"/>
              <a:t> for </a:t>
            </a:r>
            <a:r>
              <a:rPr lang="nb-NO" baseline="0" dirty="0" err="1"/>
              <a:t>early</a:t>
            </a:r>
            <a:r>
              <a:rPr lang="nb-NO" baseline="0" dirty="0"/>
              <a:t> </a:t>
            </a:r>
            <a:r>
              <a:rPr lang="nb-NO" baseline="0" dirty="0" err="1"/>
              <a:t>detection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poor</a:t>
            </a:r>
            <a:r>
              <a:rPr lang="nb-NO" baseline="0" dirty="0"/>
              <a:t> hole </a:t>
            </a:r>
            <a:r>
              <a:rPr lang="nb-NO" baseline="0" dirty="0" err="1"/>
              <a:t>cleaning</a:t>
            </a:r>
            <a:r>
              <a:rPr lang="nb-NO" baseline="0" dirty="0"/>
              <a:t>. The </a:t>
            </a:r>
            <a:r>
              <a:rPr lang="nb-NO" baseline="0" dirty="0" err="1"/>
              <a:t>algorithm</a:t>
            </a:r>
            <a:r>
              <a:rPr lang="nb-NO" baseline="0" dirty="0"/>
              <a:t> gave </a:t>
            </a:r>
            <a:r>
              <a:rPr lang="nb-NO" baseline="0" dirty="0" err="1"/>
              <a:t>warnings</a:t>
            </a:r>
            <a:r>
              <a:rPr lang="nb-NO" baseline="0" dirty="0"/>
              <a:t> a </a:t>
            </a:r>
            <a:r>
              <a:rPr lang="nb-NO" baseline="0" dirty="0" err="1"/>
              <a:t>couple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hours</a:t>
            </a:r>
            <a:r>
              <a:rPr lang="nb-NO" baseline="0" dirty="0"/>
              <a:t> </a:t>
            </a:r>
            <a:r>
              <a:rPr lang="nb-NO" baseline="0" dirty="0" err="1"/>
              <a:t>before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pipe </a:t>
            </a:r>
            <a:r>
              <a:rPr lang="nb-NO" baseline="0" dirty="0" err="1"/>
              <a:t>got</a:t>
            </a:r>
            <a:r>
              <a:rPr lang="nb-NO" baseline="0" dirty="0"/>
              <a:t> </a:t>
            </a:r>
            <a:r>
              <a:rPr lang="nb-NO" baseline="0" dirty="0" err="1"/>
              <a:t>stuck</a:t>
            </a:r>
            <a:r>
              <a:rPr lang="nb-NO" baseline="0" dirty="0"/>
              <a:t>. If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algortihm</a:t>
            </a:r>
            <a:r>
              <a:rPr lang="nb-NO" baseline="0" dirty="0"/>
              <a:t> </a:t>
            </a:r>
            <a:r>
              <a:rPr lang="nb-NO" baseline="0" dirty="0" err="1"/>
              <a:t>had</a:t>
            </a:r>
            <a:r>
              <a:rPr lang="nb-NO" baseline="0" dirty="0"/>
              <a:t> </a:t>
            </a:r>
            <a:r>
              <a:rPr lang="nb-NO" baseline="0" dirty="0" err="1"/>
              <a:t>been</a:t>
            </a:r>
            <a:r>
              <a:rPr lang="nb-NO" baseline="0" dirty="0"/>
              <a:t> used during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operation</a:t>
            </a:r>
            <a:r>
              <a:rPr lang="nb-NO" baseline="0" dirty="0"/>
              <a:t> </a:t>
            </a:r>
            <a:r>
              <a:rPr lang="nb-NO" baseline="0" dirty="0" err="1"/>
              <a:t>this</a:t>
            </a:r>
            <a:r>
              <a:rPr lang="nb-NO" baseline="0" dirty="0"/>
              <a:t> problem </a:t>
            </a:r>
            <a:r>
              <a:rPr lang="nb-NO" baseline="0" dirty="0" err="1"/>
              <a:t>could</a:t>
            </a:r>
            <a:r>
              <a:rPr lang="nb-NO" baseline="0" dirty="0"/>
              <a:t> have </a:t>
            </a:r>
            <a:r>
              <a:rPr lang="nb-NO" baseline="0" dirty="0" err="1"/>
              <a:t>been</a:t>
            </a:r>
            <a:r>
              <a:rPr lang="nb-NO" baseline="0" dirty="0"/>
              <a:t> </a:t>
            </a:r>
            <a:r>
              <a:rPr lang="nb-NO" baseline="0" dirty="0" err="1"/>
              <a:t>avoided</a:t>
            </a:r>
            <a:r>
              <a:rPr lang="nb-NO" baseline="0" dirty="0"/>
              <a:t>.)</a:t>
            </a:r>
            <a:endParaRPr lang="nb-NO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965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5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34937B5-4DA9-47AF-9088-A09BF66464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A26101B-1D9E-4EC6-8D7D-CDAEE90FAC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Difference in density -&gt; same %mass equals more CH4 absorbed in Sipdrill than EDC.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4D76EB4-EBD0-4C7E-BCFF-FA3F48B92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503793-8619-47B3-8CBB-A88BB1E81C25}" type="slidenum">
              <a:rPr lang="nb-NO" altLang="nb-NO" smtClean="0">
                <a:latin typeface="Calibri" panose="020F0502020204030204" pitchFamily="34" charset="0"/>
              </a:rPr>
              <a:pPr/>
              <a:t>13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1BFBDE-7553-4F67-84D3-63560D86D3B9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/>
              <a:t>Colour of text distinguishes features that are available in real time and offline versions of the model, and features still not finished</a:t>
            </a:r>
          </a:p>
          <a:p>
            <a:pPr>
              <a:buFontTx/>
              <a:buChar char="•"/>
            </a:pPr>
            <a:r>
              <a:rPr lang="en-GB"/>
              <a:t>Density and rheology are dependent on pressure, temperature, and fluid number (i)</a:t>
            </a:r>
          </a:p>
          <a:p>
            <a:pPr>
              <a:buFontTx/>
              <a:buChar char="•"/>
            </a:pPr>
            <a:r>
              <a:rPr lang="en-GB"/>
              <a:t>Transient drilling operations means that model accounts for continuously changing pump rate, rotation rate, bit position, etc</a:t>
            </a:r>
          </a:p>
        </p:txBody>
      </p:sp>
    </p:spTree>
    <p:extLst>
      <p:ext uri="{BB962C8B-B14F-4D97-AF65-F5344CB8AC3E}">
        <p14:creationId xmlns:p14="http://schemas.microsoft.com/office/powerpoint/2010/main" val="34931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7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476672"/>
            <a:ext cx="11239579" cy="940966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412776"/>
            <a:ext cx="11239579" cy="44720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61044" y="138113"/>
            <a:ext cx="11322440" cy="21590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800"/>
            </a:lvl1pPr>
          </a:lstStyle>
          <a:p>
            <a:pPr>
              <a:defRPr/>
            </a:pPr>
            <a:r>
              <a:rPr lang="en-GB" sz="900" dirty="0">
                <a:solidFill>
                  <a:srgbClr val="00447C"/>
                </a:solidFill>
              </a:rPr>
              <a:t>Click to insert "Short title, name, date"</a:t>
            </a:r>
          </a:p>
        </p:txBody>
      </p:sp>
    </p:spTree>
    <p:extLst>
      <p:ext uri="{BB962C8B-B14F-4D97-AF65-F5344CB8AC3E}">
        <p14:creationId xmlns:p14="http://schemas.microsoft.com/office/powerpoint/2010/main" val="39438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6211" y="1142985"/>
            <a:ext cx="11239579" cy="642943"/>
          </a:xfrm>
          <a:prstGeom prst="rect">
            <a:avLst/>
          </a:prstGeo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5200" y="1916832"/>
            <a:ext cx="11241600" cy="4104456"/>
          </a:xfrm>
          <a:prstGeom prst="rect">
            <a:avLst/>
          </a:prstGeo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9424ED1D-8FA7-4718-BAF1-4FD693F072C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652000" y="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BB64-3335-4CB6-A7FB-9C4F17C79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9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0" y="2700338"/>
            <a:ext cx="5980773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2" y="2700338"/>
            <a:ext cx="2880000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2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0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emf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319687"/>
            <a:ext cx="9001711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79" r:id="rId9"/>
    <p:sldLayoutId id="2147483653" r:id="rId10"/>
    <p:sldLayoutId id="2147483654" r:id="rId11"/>
    <p:sldLayoutId id="2147483655" r:id="rId12"/>
    <p:sldLayoutId id="2147483683" r:id="rId13"/>
    <p:sldLayoutId id="2147483685" r:id="rId14"/>
    <p:sldLayoutId id="2147483686" r:id="rId15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80" r:id="rId7"/>
    <p:sldLayoutId id="2147483667" r:id="rId8"/>
    <p:sldLayoutId id="2147483672" r:id="rId9"/>
    <p:sldLayoutId id="2147483675" r:id="rId10"/>
    <p:sldLayoutId id="2147483677" r:id="rId11"/>
    <p:sldLayoutId id="2147483668" r:id="rId12"/>
    <p:sldLayoutId id="2147483669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hyperlink" Target="file:///\\sintef.no\SPF\boss\Avd31\Prosjekt\Rifle_well\KMB\Flow%20Loop%20Experiments%20Demo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4516581" y="2249337"/>
            <a:ext cx="6733309" cy="4151463"/>
          </a:xfrm>
        </p:spPr>
        <p:txBody>
          <a:bodyPr/>
          <a:lstStyle/>
          <a:p>
            <a:pPr algn="ctr"/>
            <a:r>
              <a:rPr lang="en-GB" i="1" dirty="0"/>
              <a:t>Drilling fluids – </a:t>
            </a:r>
            <a:br>
              <a:rPr lang="en-GB" i="1" dirty="0"/>
            </a:br>
            <a:r>
              <a:rPr lang="en-GB" sz="3600" i="1" cap="none" dirty="0"/>
              <a:t>Recent and future research topics addressed at </a:t>
            </a:r>
            <a:r>
              <a:rPr lang="en-GB" sz="3600" i="1" cap="none" dirty="0" err="1"/>
              <a:t>SINTEF</a:t>
            </a:r>
            <a:br>
              <a:rPr lang="en-GB" sz="3600" i="1" cap="none" dirty="0"/>
            </a:br>
            <a:endParaRPr lang="nb-NO" sz="360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4790456" y="4607819"/>
            <a:ext cx="6025325" cy="656334"/>
          </a:xfrm>
        </p:spPr>
        <p:txBody>
          <a:bodyPr/>
          <a:lstStyle/>
          <a:p>
            <a:pPr algn="ctr"/>
            <a:r>
              <a:rPr lang="en-US" sz="2000" b="1" dirty="0"/>
              <a:t>PIRE Project Annual Review Meeting June 18-20, </a:t>
            </a:r>
          </a:p>
          <a:p>
            <a:pPr algn="ctr"/>
            <a:r>
              <a:rPr lang="en-US" sz="2000" b="1" dirty="0"/>
              <a:t>The City College of New York, CUNY</a:t>
            </a:r>
            <a:endParaRPr lang="nb-NO" sz="2000" b="1" dirty="0"/>
          </a:p>
          <a:p>
            <a:pPr algn="ctr"/>
            <a:r>
              <a:rPr lang="nb-NO" sz="2000" b="1" i="1" dirty="0"/>
              <a:t>Presentation for Thrust III Drilling fluids.</a:t>
            </a:r>
          </a:p>
          <a:p>
            <a:pPr algn="ctr"/>
            <a:r>
              <a:rPr lang="nb-NO" sz="2000" b="1" dirty="0"/>
              <a:t>Harald Linga, SINTEF</a:t>
            </a:r>
          </a:p>
        </p:txBody>
      </p:sp>
    </p:spTree>
    <p:extLst>
      <p:ext uri="{BB962C8B-B14F-4D97-AF65-F5344CB8AC3E}">
        <p14:creationId xmlns:p14="http://schemas.microsoft.com/office/powerpoint/2010/main" val="235549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99" y="409393"/>
            <a:ext cx="9894770" cy="1488409"/>
          </a:xfrm>
        </p:spPr>
        <p:txBody>
          <a:bodyPr/>
          <a:lstStyle/>
          <a:p>
            <a:r>
              <a:rPr lang="nb-NO" sz="3600" dirty="0"/>
              <a:t>Example 2: Cuttings transport efficiency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31" y="2407805"/>
            <a:ext cx="4473909" cy="34204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Impact from drilling fluid flowrate</a:t>
            </a:r>
          </a:p>
          <a:p>
            <a:r>
              <a:rPr lang="en-US" dirty="0">
                <a:solidFill>
                  <a:srgbClr val="FF0000"/>
                </a:solidFill>
              </a:rPr>
              <a:t>Type of drilling fluid; here OBM/WBM</a:t>
            </a:r>
          </a:p>
          <a:p>
            <a:r>
              <a:rPr lang="en-US" dirty="0"/>
              <a:t>Drilling string rotation</a:t>
            </a:r>
          </a:p>
          <a:p>
            <a:r>
              <a:rPr lang="nb-NO" dirty="0" err="1"/>
              <a:t>Cuttings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calculated</a:t>
            </a:r>
            <a:r>
              <a:rPr lang="nb-NO" dirty="0"/>
              <a:t> from </a:t>
            </a:r>
            <a:r>
              <a:rPr lang="nb-NO" dirty="0" err="1"/>
              <a:t>mass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/ </a:t>
            </a:r>
            <a:r>
              <a:rPr lang="nb-NO" dirty="0" err="1"/>
              <a:t>load</a:t>
            </a:r>
            <a:r>
              <a:rPr lang="nb-NO" dirty="0"/>
              <a:t> </a:t>
            </a:r>
            <a:r>
              <a:rPr lang="nb-NO" dirty="0" err="1"/>
              <a:t>cells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566799" y="1372006"/>
            <a:ext cx="8065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 err="1"/>
              <a:t>Motivation</a:t>
            </a:r>
            <a:r>
              <a:rPr lang="nb-NO" sz="2700" b="1" dirty="0"/>
              <a:t>: </a:t>
            </a:r>
            <a:r>
              <a:rPr lang="nb-NO" sz="2700" b="1" dirty="0" err="1"/>
              <a:t>Stuck</a:t>
            </a:r>
            <a:r>
              <a:rPr lang="nb-NO" sz="2700" b="1" dirty="0"/>
              <a:t> pipe </a:t>
            </a:r>
            <a:r>
              <a:rPr lang="nb-NO" sz="2700" b="1" dirty="0" err="1"/>
              <a:t>avoidance</a:t>
            </a:r>
            <a:endParaRPr lang="nb-NO" sz="2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74" y="1998277"/>
            <a:ext cx="6774920" cy="4402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4229" y="1995068"/>
            <a:ext cx="5345383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800" i="1" dirty="0" err="1">
                <a:solidFill>
                  <a:srgbClr val="FF0000"/>
                </a:solidFill>
              </a:rPr>
              <a:t>Cuttings</a:t>
            </a:r>
            <a:r>
              <a:rPr lang="nb-NO" sz="1800" i="1" dirty="0">
                <a:solidFill>
                  <a:srgbClr val="FF0000"/>
                </a:solidFill>
              </a:rPr>
              <a:t> hold-up vs. drilling fluid velocity in annulus</a:t>
            </a:r>
          </a:p>
        </p:txBody>
      </p:sp>
    </p:spTree>
    <p:extLst>
      <p:ext uri="{BB962C8B-B14F-4D97-AF65-F5344CB8AC3E}">
        <p14:creationId xmlns:p14="http://schemas.microsoft.com/office/powerpoint/2010/main" val="201079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9525000" y="10585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56DF454B-FF4F-4C42-B93B-2674FFDAEF5B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1341288"/>
            <a:ext cx="391477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U:\prosjekt\3600\L709014 – Oil Chemistry Lab\Grafisk\Bilder\HPHT utstyr\Gassylinde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/>
          <a:stretch>
            <a:fillRect/>
          </a:stretch>
        </p:blipFill>
        <p:spPr bwMode="auto">
          <a:xfrm>
            <a:off x="8399784" y="1164167"/>
            <a:ext cx="19446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U:\prosjekt\3600\L709014 – Oil Chemistry Lab\Grafisk\Bilder\HPHT utstyr\Miksesylinder med varmekappe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38301"/>
            <a:ext cx="237600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7175" idx="2"/>
          </p:cNvCxnSpPr>
          <p:nvPr/>
        </p:nvCxnSpPr>
        <p:spPr>
          <a:xfrm>
            <a:off x="2864400" y="3870301"/>
            <a:ext cx="1174200" cy="89386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43802" y="3530600"/>
            <a:ext cx="841375" cy="406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02E6E67-54F2-4114-A552-E9DC2FF5CC9D}"/>
              </a:ext>
            </a:extLst>
          </p:cNvPr>
          <p:cNvSpPr txBox="1">
            <a:spLocks/>
          </p:cNvSpPr>
          <p:nvPr/>
        </p:nvSpPr>
        <p:spPr>
          <a:xfrm>
            <a:off x="514715" y="225801"/>
            <a:ext cx="10962548" cy="1380687"/>
          </a:xfrm>
          <a:prstGeom prst="rect">
            <a:avLst/>
          </a:prstGeom>
        </p:spPr>
        <p:txBody>
          <a:bodyPr/>
          <a:lstStyle>
            <a:lvl1pPr algn="l" defTabSz="91453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Key experimental facilities II; rheology characterisation of gas saturated drilling fluids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3475D-44B0-43CD-9586-368DC497CE53}"/>
              </a:ext>
            </a:extLst>
          </p:cNvPr>
          <p:cNvSpPr txBox="1"/>
          <p:nvPr/>
        </p:nvSpPr>
        <p:spPr>
          <a:xfrm>
            <a:off x="931899" y="6006749"/>
            <a:ext cx="9736101" cy="9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b-NO" sz="2000" i="1" dirty="0"/>
              <a:t>Motivation: Reduce potentially large uncertainties in calculated bottom hole pressure, volume changes, and timing of gas flow rate to surface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85749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 txBox="1">
            <a:spLocks/>
          </p:cNvSpPr>
          <p:nvPr/>
        </p:nvSpPr>
        <p:spPr bwMode="auto">
          <a:xfrm>
            <a:off x="363794" y="314032"/>
            <a:ext cx="1128743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nb-NO" sz="3600" dirty="0">
                <a:latin typeface="Calibri" panose="020F0502020204030204" pitchFamily="34" charset="0"/>
              </a:rPr>
              <a:t>Example 1: Gas influx into drillling fluid, impact on viscosity</a:t>
            </a:r>
            <a:endParaRPr lang="en-US" altLang="en-US" sz="36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9525000" y="10585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59A8EC49-1D1D-41D1-92B1-62DB216674D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2" name="Title 8"/>
          <p:cNvSpPr txBox="1">
            <a:spLocks/>
          </p:cNvSpPr>
          <p:nvPr/>
        </p:nvSpPr>
        <p:spPr bwMode="auto">
          <a:xfrm>
            <a:off x="6544394" y="3072562"/>
            <a:ext cx="4191000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Viscosity decreases with increasing gas amounts</a:t>
            </a:r>
          </a:p>
          <a:p>
            <a:pPr marL="0" indent="0" eaLnBrk="1" hangingPunct="1"/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(methane loading as approach to equilibrium %)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8FD34-406B-4F94-A8E3-B6753A6A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09" y="1219200"/>
            <a:ext cx="4190999" cy="5582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7C38D6-2F84-4D5D-8B99-450C2F6C58C4}"/>
              </a:ext>
            </a:extLst>
          </p:cNvPr>
          <p:cNvSpPr txBox="1"/>
          <p:nvPr/>
        </p:nvSpPr>
        <p:spPr>
          <a:xfrm>
            <a:off x="5476025" y="1025403"/>
            <a:ext cx="6322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i="1" dirty="0"/>
              <a:t>Motivation: </a:t>
            </a:r>
          </a:p>
          <a:p>
            <a:r>
              <a:rPr lang="nb-NO" sz="2700" b="1" dirty="0"/>
              <a:t>Diagnosis of downhole pressure annulus pressure, risk for accelerated particle sagging</a:t>
            </a:r>
          </a:p>
        </p:txBody>
      </p:sp>
    </p:spTree>
    <p:extLst>
      <p:ext uri="{BB962C8B-B14F-4D97-AF65-F5344CB8AC3E}">
        <p14:creationId xmlns:p14="http://schemas.microsoft.com/office/powerpoint/2010/main" val="41385698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62416-CCB9-4BD6-AFBF-01CC1599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4" y="1377127"/>
            <a:ext cx="6746814" cy="4800460"/>
          </a:xfrm>
          <a:prstGeom prst="rect">
            <a:avLst/>
          </a:prstGeom>
        </p:spPr>
      </p:pic>
      <p:sp>
        <p:nvSpPr>
          <p:cNvPr id="25603" name="Subtitle 2">
            <a:extLst>
              <a:ext uri="{FF2B5EF4-FFF2-40B4-BE49-F238E27FC236}">
                <a16:creationId xmlns:a16="http://schemas.microsoft.com/office/drawing/2014/main" id="{4F1BAD86-D519-480E-BBCF-64534F56F12C}"/>
              </a:ext>
            </a:extLst>
          </p:cNvPr>
          <p:cNvSpPr txBox="1">
            <a:spLocks/>
          </p:cNvSpPr>
          <p:nvPr/>
        </p:nvSpPr>
        <p:spPr bwMode="auto">
          <a:xfrm>
            <a:off x="3657600" y="6477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nb-NO" sz="1333" dirty="0" err="1"/>
              <a:t>SPE</a:t>
            </a:r>
            <a:r>
              <a:rPr lang="en-US" altLang="nb-NO" sz="1333" dirty="0"/>
              <a:t>-180039-MS</a:t>
            </a:r>
            <a:r>
              <a:rPr lang="en-US" altLang="nb-NO" sz="1333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nb-NO" sz="1333" dirty="0"/>
              <a:t>Kick Detection Capability of Oil-based Muds in Well Control Situations </a:t>
            </a:r>
            <a:r>
              <a:rPr lang="en-US" altLang="nb-NO" sz="1333" dirty="0">
                <a:solidFill>
                  <a:srgbClr val="000000"/>
                </a:solidFill>
                <a:cs typeface="Arial" panose="020B0604020202020204" pitchFamily="34" charset="0"/>
              </a:rPr>
              <a:t>• H. Linga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A01968CC-0777-49FE-AC4D-0B34CFFD7931}"/>
              </a:ext>
            </a:extLst>
          </p:cNvPr>
          <p:cNvSpPr txBox="1">
            <a:spLocks/>
          </p:cNvSpPr>
          <p:nvPr/>
        </p:nvSpPr>
        <p:spPr bwMode="auto">
          <a:xfrm>
            <a:off x="363794" y="314032"/>
            <a:ext cx="11670890" cy="121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nb-NO" sz="3600" dirty="0">
                <a:latin typeface="Calibri" panose="020F0502020204030204" pitchFamily="34" charset="0"/>
              </a:rPr>
              <a:t>Example 2: Gas solubility and dense phase occurrence of drilling fluid-gas mixtures</a:t>
            </a:r>
            <a:endParaRPr lang="en-US" altLang="en-US" sz="36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92421-3317-47AC-9D96-2658DC25AE07}"/>
              </a:ext>
            </a:extLst>
          </p:cNvPr>
          <p:cNvSpPr txBox="1"/>
          <p:nvPr/>
        </p:nvSpPr>
        <p:spPr>
          <a:xfrm>
            <a:off x="6925149" y="1834149"/>
            <a:ext cx="553610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i="1" dirty="0"/>
              <a:t>Motivation</a:t>
            </a:r>
            <a:r>
              <a:rPr lang="nb-NO" sz="2700" b="1" i="1" dirty="0"/>
              <a:t>: </a:t>
            </a:r>
          </a:p>
          <a:p>
            <a:r>
              <a:rPr lang="en-US" altLang="nb-NO" sz="2400" b="1" dirty="0"/>
              <a:t>Kick Detection Capability of Oil-based Muds in Well Control Situations</a:t>
            </a:r>
            <a:endParaRPr lang="nb-NO" sz="2400" b="1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96014E0-861C-4305-8EF3-FBA299E04730}"/>
              </a:ext>
            </a:extLst>
          </p:cNvPr>
          <p:cNvSpPr txBox="1">
            <a:spLocks/>
          </p:cNvSpPr>
          <p:nvPr/>
        </p:nvSpPr>
        <p:spPr bwMode="auto">
          <a:xfrm>
            <a:off x="7049187" y="3650056"/>
            <a:ext cx="4191000" cy="9376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2857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Henrys law loading characteristics until dense phase region is approached</a:t>
            </a:r>
          </a:p>
        </p:txBody>
      </p:sp>
    </p:spTree>
    <p:extLst>
      <p:ext uri="{BB962C8B-B14F-4D97-AF65-F5344CB8AC3E}">
        <p14:creationId xmlns:p14="http://schemas.microsoft.com/office/powerpoint/2010/main" val="325790265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>
            <a:extLst>
              <a:ext uri="{FF2B5EF4-FFF2-40B4-BE49-F238E27FC236}">
                <a16:creationId xmlns:a16="http://schemas.microsoft.com/office/drawing/2014/main" id="{33641D7D-0FED-4459-9845-5181B172A329}"/>
              </a:ext>
            </a:extLst>
          </p:cNvPr>
          <p:cNvSpPr txBox="1">
            <a:spLocks/>
          </p:cNvSpPr>
          <p:nvPr/>
        </p:nvSpPr>
        <p:spPr bwMode="auto">
          <a:xfrm>
            <a:off x="508000" y="555569"/>
            <a:ext cx="1117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4099" name="Title 8">
            <a:extLst>
              <a:ext uri="{FF2B5EF4-FFF2-40B4-BE49-F238E27FC236}">
                <a16:creationId xmlns:a16="http://schemas.microsoft.com/office/drawing/2014/main" id="{E393044A-FB2C-44FF-9ED7-B99D23280F54}"/>
              </a:ext>
            </a:extLst>
          </p:cNvPr>
          <p:cNvSpPr txBox="1">
            <a:spLocks/>
          </p:cNvSpPr>
          <p:nvPr/>
        </p:nvSpPr>
        <p:spPr bwMode="auto">
          <a:xfrm>
            <a:off x="711200" y="1295400"/>
            <a:ext cx="11176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Motivation &amp; technology needs for </a:t>
            </a:r>
            <a:r>
              <a:rPr lang="en-US" altLang="en-US" sz="3200" dirty="0" err="1">
                <a:solidFill>
                  <a:srgbClr val="000000"/>
                </a:solidFill>
                <a:cs typeface="Arial" charset="0"/>
              </a:rPr>
              <a:t>drilling&amp;well</a:t>
            </a: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 operations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Key features for drilling as a multiphase flow operation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Drilling &amp; Well - </a:t>
            </a:r>
            <a:r>
              <a:rPr lang="en-US" altLang="en-US" sz="3200" dirty="0" err="1">
                <a:solidFill>
                  <a:srgbClr val="000000"/>
                </a:solidFill>
                <a:cs typeface="Arial" charset="0"/>
              </a:rPr>
              <a:t>SINTEFs</a:t>
            </a: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 profile and role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Selected projects, deliverables and results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FF0000"/>
                </a:solidFill>
                <a:cs typeface="Arial" charset="0"/>
              </a:rPr>
              <a:t>Future topics</a:t>
            </a:r>
          </a:p>
          <a:p>
            <a:pPr eaLnBrk="1" hangingPunct="1">
              <a:defRPr/>
            </a:pPr>
            <a:endParaRPr lang="en-US" altLang="en-US" sz="2667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CBC39206-61B0-4A95-A0A5-5234BCA1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10584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Slide </a:t>
            </a:r>
            <a:fld id="{80C768F4-6BA3-4956-8EFC-9122D3D6B974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2320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0100" y="1457326"/>
            <a:ext cx="5029200" cy="4346575"/>
            <a:chOff x="1144" y="918"/>
            <a:chExt cx="3168" cy="27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44" y="918"/>
              <a:ext cx="3168" cy="2738"/>
              <a:chOff x="1144" y="918"/>
              <a:chExt cx="3168" cy="273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144" y="918"/>
                <a:ext cx="3168" cy="2738"/>
                <a:chOff x="3501" y="2164"/>
                <a:chExt cx="7920" cy="6846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3501" y="2164"/>
                  <a:ext cx="7920" cy="6846"/>
                  <a:chOff x="2061" y="2164"/>
                  <a:chExt cx="7920" cy="6846"/>
                </a:xfrm>
              </p:grpSpPr>
              <p:sp>
                <p:nvSpPr>
                  <p:cNvPr id="21550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55" y="3253"/>
                    <a:ext cx="70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061" y="2164"/>
                    <a:ext cx="7920" cy="6846"/>
                    <a:chOff x="2241" y="1444"/>
                    <a:chExt cx="7920" cy="6846"/>
                  </a:xfrm>
                </p:grpSpPr>
                <p:grpSp>
                  <p:nvGrpSpPr>
                    <p:cNvPr id="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1" y="1444"/>
                      <a:ext cx="7920" cy="6846"/>
                      <a:chOff x="2241" y="1804"/>
                      <a:chExt cx="7920" cy="6846"/>
                    </a:xfrm>
                  </p:grpSpPr>
                  <p:grpSp>
                    <p:nvGrpSpPr>
                      <p:cNvPr id="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41" y="1804"/>
                        <a:ext cx="7920" cy="6846"/>
                        <a:chOff x="2241" y="1804"/>
                        <a:chExt cx="7920" cy="6846"/>
                      </a:xfrm>
                    </p:grpSpPr>
                    <p:sp>
                      <p:nvSpPr>
                        <p:cNvPr id="21570" name="AutoShape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014662">
                          <a:off x="2839" y="4986"/>
                          <a:ext cx="499" cy="169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gradFill rotWithShape="1">
                          <a:gsLst>
                            <a:gs pos="0">
                              <a:srgbClr val="99FF99"/>
                            </a:gs>
                            <a:gs pos="100000">
                              <a:srgbClr val="99FF99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9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1" y="1804"/>
                          <a:ext cx="7920" cy="6846"/>
                          <a:chOff x="1701" y="2704"/>
                          <a:chExt cx="7920" cy="6846"/>
                        </a:xfrm>
                      </p:grpSpPr>
                      <p:sp>
                        <p:nvSpPr>
                          <p:cNvPr id="21572" name="Text Box 1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74" y="2704"/>
                            <a:ext cx="686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nb-NO" sz="1200" b="1">
                                <a:solidFill>
                                  <a:srgbClr val="FF0000"/>
                                </a:solidFill>
                              </a:rPr>
                              <a:t>Q</a:t>
                            </a:r>
                            <a:r>
                              <a:rPr lang="nb-NO" sz="1200" b="1" baseline="-25000">
                                <a:solidFill>
                                  <a:srgbClr val="FF0000"/>
                                </a:solidFill>
                              </a:rPr>
                              <a:t>IN</a:t>
                            </a:r>
                          </a:p>
                        </p:txBody>
                      </p:sp>
                      <p:sp>
                        <p:nvSpPr>
                          <p:cNvPr id="21573" name="Text Box 1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02" y="3400"/>
                            <a:ext cx="819" cy="4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nb-NO" sz="1200" b="1" dirty="0">
                                <a:solidFill>
                                  <a:srgbClr val="FF0000"/>
                                </a:solidFill>
                              </a:rPr>
                              <a:t>Q</a:t>
                            </a:r>
                            <a:r>
                              <a:rPr lang="nb-NO" sz="1200" b="1" baseline="-25000" dirty="0">
                                <a:solidFill>
                                  <a:srgbClr val="FF0000"/>
                                </a:solidFill>
                              </a:rPr>
                              <a:t>OUT</a:t>
                            </a:r>
                          </a:p>
                        </p:txBody>
                      </p:sp>
                      <p:grpSp>
                        <p:nvGrpSpPr>
                          <p:cNvPr id="10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01" y="3112"/>
                            <a:ext cx="7920" cy="6438"/>
                            <a:chOff x="1701" y="3112"/>
                            <a:chExt cx="7920" cy="6438"/>
                          </a:xfrm>
                        </p:grpSpPr>
                        <p:sp>
                          <p:nvSpPr>
                            <p:cNvPr id="21575" name="AutoShap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9258632">
                              <a:off x="6400" y="8908"/>
                              <a:ext cx="575" cy="642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00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576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273889">
                              <a:off x="6522" y="7826"/>
                              <a:ext cx="413" cy="479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00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1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01" y="3112"/>
                              <a:ext cx="7920" cy="6202"/>
                              <a:chOff x="1701" y="3112"/>
                              <a:chExt cx="7920" cy="6202"/>
                            </a:xfrm>
                          </p:grpSpPr>
                          <p:grpSp>
                            <p:nvGrpSpPr>
                              <p:cNvPr id="12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25" y="3375"/>
                                <a:ext cx="7845" cy="5939"/>
                                <a:chOff x="1725" y="3375"/>
                                <a:chExt cx="7845" cy="5939"/>
                              </a:xfrm>
                            </p:grpSpPr>
                            <p:sp>
                              <p:nvSpPr>
                                <p:cNvPr id="21619" name="Rectangle 1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21" y="3390"/>
                                  <a:ext cx="720" cy="405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339966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0" name="Rectangle 2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725" y="3375"/>
                                  <a:ext cx="1650" cy="3266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339966"/>
                                    </a:gs>
                                    <a:gs pos="100000">
                                      <a:srgbClr val="99FF99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1" name="AutoShape 2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2323" y="6032"/>
                                  <a:ext cx="499" cy="1695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99FF99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2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3662084">
                                  <a:off x="2181" y="6464"/>
                                  <a:ext cx="1080" cy="1531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99FF99"/>
                                    </a:gs>
                                    <a:gs pos="100000">
                                      <a:srgbClr val="CCFFCC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3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858379">
                                  <a:off x="2180" y="7419"/>
                                  <a:ext cx="2047" cy="1386"/>
                                </a:xfrm>
                                <a:prstGeom prst="parallelogram">
                                  <a:avLst>
                                    <a:gd name="adj" fmla="val 36923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FFCC"/>
                                    </a:gs>
                                    <a:gs pos="100000">
                                      <a:srgbClr val="FFFF00">
                                        <a:alpha val="62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4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137902">
                                  <a:off x="2981" y="8567"/>
                                  <a:ext cx="1578" cy="747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FFF00">
                                        <a:alpha val="74001"/>
                                      </a:srgbClr>
                                    </a:gs>
                                    <a:gs pos="100000">
                                      <a:srgbClr val="FFFF99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5" name="Rectangl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9" y="8218"/>
                                  <a:ext cx="2853" cy="969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FFFF66"/>
                                    </a:gs>
                                    <a:gs pos="100000">
                                      <a:srgbClr val="FFFF99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6" name="Rectangle 2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840" y="8415"/>
                                  <a:ext cx="2730" cy="64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99">
                                    <a:alpha val="76077"/>
                                  </a:srgbClr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3" name="Group 2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01" y="3112"/>
                                <a:ext cx="7920" cy="6119"/>
                                <a:chOff x="1701" y="3112"/>
                                <a:chExt cx="7920" cy="6119"/>
                              </a:xfrm>
                            </p:grpSpPr>
                            <p:grpSp>
                              <p:nvGrpSpPr>
                                <p:cNvPr id="14" name="Group 2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5" y="4509"/>
                                  <a:ext cx="446" cy="1529"/>
                                  <a:chOff x="2863" y="4326"/>
                                  <a:chExt cx="446" cy="1529"/>
                                </a:xfrm>
                              </p:grpSpPr>
                              <p:sp>
                                <p:nvSpPr>
                                  <p:cNvPr id="21615" name="Oval 2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40" y="5695"/>
                                    <a:ext cx="264" cy="16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616" name="Oval 3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63" y="4326"/>
                                    <a:ext cx="446" cy="262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617" name="Oval 3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83" y="4810"/>
                                    <a:ext cx="393" cy="24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618" name="Oval 3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20" y="5287"/>
                                    <a:ext cx="336" cy="222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5" name="Group 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01" y="3112"/>
                                  <a:ext cx="7920" cy="6119"/>
                                  <a:chOff x="1701" y="3112"/>
                                  <a:chExt cx="7920" cy="6119"/>
                                </a:xfrm>
                              </p:grpSpPr>
                              <p:sp>
                                <p:nvSpPr>
                                  <p:cNvPr id="21586" name="Line 3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98" y="6992"/>
                                    <a:ext cx="994" cy="17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87" name="Line 3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86" y="6992"/>
                                    <a:ext cx="917" cy="161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88" name="Line 3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030" y="9207"/>
                                    <a:ext cx="3877" cy="1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89" name="Line 3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83" y="3225"/>
                                    <a:ext cx="14" cy="376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0" name="Line 3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56" y="9067"/>
                                    <a:ext cx="6" cy="16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1" name="Line 3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411" y="7001"/>
                                    <a:ext cx="696" cy="1215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2" name="Line 4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544" y="3112"/>
                                    <a:ext cx="5" cy="81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3" name="Line 4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701" y="3392"/>
                                    <a:ext cx="658" cy="8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4" name="Line 4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685" y="3217"/>
                                    <a:ext cx="5" cy="377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5" name="Line 4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2714" y="3379"/>
                                    <a:ext cx="1402" cy="8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6" name="Group 4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424" y="3389"/>
                                    <a:ext cx="964" cy="405"/>
                                    <a:chOff x="4788" y="6513"/>
                                    <a:chExt cx="1023" cy="568"/>
                                  </a:xfrm>
                                </p:grpSpPr>
                                <p:sp>
                                  <p:nvSpPr>
                                    <p:cNvPr id="21612" name="Line 45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223" y="6513"/>
                                      <a:ext cx="230" cy="568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1613" name="Line 46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5199" y="6522"/>
                                      <a:ext cx="254" cy="548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1614" name="Line 47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4788" y="6794"/>
                                      <a:ext cx="1023" cy="15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 type="triangle" w="med" len="med"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1597" name="Line 4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043" y="5092"/>
                                    <a:ext cx="6" cy="117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8" name="Line 4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61" y="9158"/>
                                    <a:ext cx="3918" cy="2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57150">
                                    <a:solidFill>
                                      <a:srgbClr val="808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9" name="Line 5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715" y="3382"/>
                                    <a:ext cx="0" cy="36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7" name="Group 5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8955" y="8530"/>
                                    <a:ext cx="425" cy="305"/>
                                    <a:chOff x="7101" y="6484"/>
                                    <a:chExt cx="265" cy="230"/>
                                  </a:xfrm>
                                </p:grpSpPr>
                                <p:sp>
                                  <p:nvSpPr>
                                    <p:cNvPr id="21610" name="AutoShape 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 rot="-5400000">
                                      <a:off x="7154" y="6502"/>
                                      <a:ext cx="230" cy="194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0000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21611" name="Rectangle 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101" y="6523"/>
                                      <a:ext cx="179" cy="17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1601" name="Line 5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81" y="3823"/>
                                    <a:ext cx="20" cy="319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2" name="Line 5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6848" y="8220"/>
                                    <a:ext cx="3" cy="197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3" name="Line 5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9597" y="8412"/>
                                    <a:ext cx="10" cy="639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4" name="Line 5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6873" y="9065"/>
                                    <a:ext cx="2748" cy="15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5" name="Line 5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6887" y="8398"/>
                                    <a:ext cx="2697" cy="15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6" name="Line 5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706" y="7038"/>
                                    <a:ext cx="1263" cy="2193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7" name="Line 6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4073" y="8191"/>
                                    <a:ext cx="2767" cy="11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8" name="Line 6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612" y="8604"/>
                                    <a:ext cx="5632" cy="1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9" name="Line 6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9" y="8773"/>
                                    <a:ext cx="5850" cy="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8" name="Group 6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666" y="8424"/>
                                  <a:ext cx="747" cy="179"/>
                                  <a:chOff x="7641" y="12982"/>
                                  <a:chExt cx="856" cy="216"/>
                                </a:xfrm>
                              </p:grpSpPr>
                              <p:sp>
                                <p:nvSpPr>
                                  <p:cNvPr id="21583" name="Oval 6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641" y="13006"/>
                                    <a:ext cx="179" cy="17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584" name="Oval 6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7950" y="13010"/>
                                    <a:ext cx="190" cy="17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585" name="Oval 6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248" y="12982"/>
                                    <a:ext cx="249" cy="21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  <p:sp>
                    <p:nvSpPr>
                      <p:cNvPr id="21569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0" y="6100"/>
                        <a:ext cx="1233" cy="211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1" y="1994"/>
                      <a:ext cx="6830" cy="5459"/>
                      <a:chOff x="2961" y="1994"/>
                      <a:chExt cx="6830" cy="5459"/>
                    </a:xfrm>
                  </p:grpSpPr>
                  <p:grpSp>
                    <p:nvGrpSpPr>
                      <p:cNvPr id="20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61" y="1994"/>
                        <a:ext cx="6830" cy="5459"/>
                        <a:chOff x="2961" y="1994"/>
                        <a:chExt cx="6830" cy="5459"/>
                      </a:xfrm>
                    </p:grpSpPr>
                    <p:grpSp>
                      <p:nvGrpSpPr>
                        <p:cNvPr id="21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61" y="1994"/>
                          <a:ext cx="6830" cy="5459"/>
                          <a:chOff x="2961" y="1994"/>
                          <a:chExt cx="6830" cy="5459"/>
                        </a:xfrm>
                      </p:grpSpPr>
                      <p:sp>
                        <p:nvSpPr>
                          <p:cNvPr id="21558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4" y="7412"/>
                            <a:ext cx="3717" cy="8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59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35" y="7425"/>
                            <a:ext cx="2410" cy="18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0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5" y="5610"/>
                            <a:ext cx="1005" cy="18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1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4" y="5636"/>
                            <a:ext cx="1026" cy="179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2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5" y="2164"/>
                            <a:ext cx="6" cy="370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3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0" y="2190"/>
                            <a:ext cx="24" cy="353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4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54" y="2190"/>
                            <a:ext cx="36" cy="236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5" name="Rectangl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1" y="1994"/>
                            <a:ext cx="270" cy="31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1566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4" y="7450"/>
                            <a:ext cx="2503" cy="3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7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010" y="7447"/>
                            <a:ext cx="2340" cy="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557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0" y="2164"/>
                          <a:ext cx="6" cy="3496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555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6" y="5694"/>
                        <a:ext cx="962" cy="166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1549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338" y="2604"/>
                  <a:ext cx="2" cy="10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84"/>
              <p:cNvGrpSpPr>
                <a:grpSpLocks/>
              </p:cNvGrpSpPr>
              <p:nvPr/>
            </p:nvGrpSpPr>
            <p:grpSpPr bwMode="auto">
              <a:xfrm>
                <a:off x="1589" y="1208"/>
                <a:ext cx="213" cy="397"/>
                <a:chOff x="1589" y="1208"/>
                <a:chExt cx="213" cy="397"/>
              </a:xfrm>
            </p:grpSpPr>
            <p:sp>
              <p:nvSpPr>
                <p:cNvPr id="21546" name="Oval 85"/>
                <p:cNvSpPr>
                  <a:spLocks noChangeArrowheads="1"/>
                </p:cNvSpPr>
                <p:nvPr/>
              </p:nvSpPr>
              <p:spPr bwMode="auto">
                <a:xfrm>
                  <a:off x="1589" y="1441"/>
                  <a:ext cx="181" cy="16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7" name="Oval 86"/>
                <p:cNvSpPr>
                  <a:spLocks noChangeArrowheads="1"/>
                </p:cNvSpPr>
                <p:nvPr/>
              </p:nvSpPr>
              <p:spPr bwMode="auto">
                <a:xfrm>
                  <a:off x="1589" y="1208"/>
                  <a:ext cx="213" cy="19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543" name="Rectangle 87"/>
            <p:cNvSpPr>
              <a:spLocks noChangeArrowheads="1"/>
            </p:cNvSpPr>
            <p:nvPr/>
          </p:nvSpPr>
          <p:spPr bwMode="auto">
            <a:xfrm>
              <a:off x="1610" y="3539"/>
              <a:ext cx="136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08" name="Rectangle 88"/>
          <p:cNvSpPr>
            <a:spLocks noGrp="1" noChangeArrowheads="1"/>
          </p:cNvSpPr>
          <p:nvPr>
            <p:ph type="title"/>
          </p:nvPr>
        </p:nvSpPr>
        <p:spPr>
          <a:xfrm>
            <a:off x="563421" y="524302"/>
            <a:ext cx="11475718" cy="826689"/>
          </a:xfrm>
        </p:spPr>
        <p:txBody>
          <a:bodyPr/>
          <a:lstStyle/>
          <a:p>
            <a:r>
              <a:rPr lang="en-US" sz="3600" dirty="0"/>
              <a:t>Future topics</a:t>
            </a:r>
          </a:p>
        </p:txBody>
      </p:sp>
      <p:sp>
        <p:nvSpPr>
          <p:cNvPr id="14425" name="Text Box 89"/>
          <p:cNvSpPr txBox="1">
            <a:spLocks noChangeArrowheads="1"/>
          </p:cNvSpPr>
          <p:nvPr/>
        </p:nvSpPr>
        <p:spPr bwMode="auto">
          <a:xfrm>
            <a:off x="7070725" y="5888039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993399"/>
                </a:solidFill>
              </a:rPr>
              <a:t>DIFFUSION</a:t>
            </a:r>
          </a:p>
        </p:txBody>
      </p:sp>
      <p:sp>
        <p:nvSpPr>
          <p:cNvPr id="14426" name="Line 90"/>
          <p:cNvSpPr>
            <a:spLocks noChangeShapeType="1"/>
          </p:cNvSpPr>
          <p:nvPr/>
        </p:nvSpPr>
        <p:spPr bwMode="auto">
          <a:xfrm flipH="1">
            <a:off x="7896226" y="4918076"/>
            <a:ext cx="9525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7645400" y="4400550"/>
            <a:ext cx="291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DYNAMIC INFLUX</a:t>
            </a:r>
            <a:br>
              <a:rPr lang="en-GB" sz="1200" b="1"/>
            </a:br>
            <a:r>
              <a:rPr lang="en-GB" sz="1200" b="1"/>
              <a:t>Q</a:t>
            </a:r>
            <a:r>
              <a:rPr lang="en-GB" sz="1200" b="1" baseline="-25000"/>
              <a:t>RESERVOIR</a:t>
            </a:r>
            <a:br>
              <a:rPr lang="en-GB" sz="1200" b="1" baseline="-25000"/>
            </a:br>
            <a:endParaRPr lang="en-GB" sz="1200" b="1" baseline="-25000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 flipV="1">
            <a:off x="7032625" y="4868864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6777038" y="45370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Q</a:t>
            </a:r>
            <a:r>
              <a:rPr lang="nb-NO" sz="1200" b="1" baseline="-25000"/>
              <a:t>LOSS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5126039" y="41100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CUTTINGS </a:t>
            </a:r>
            <a:br>
              <a:rPr lang="nb-NO" sz="1200" b="1">
                <a:solidFill>
                  <a:srgbClr val="FF0000"/>
                </a:solidFill>
              </a:rPr>
            </a:br>
            <a:r>
              <a:rPr lang="nb-NO" sz="1200" b="1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4800599" y="3521075"/>
            <a:ext cx="266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/>
              <a:t>PHASE/PVT PROPERTIES</a:t>
            </a:r>
            <a:br>
              <a:rPr lang="nb-NO" sz="1200" b="1" dirty="0"/>
            </a:br>
            <a:r>
              <a:rPr lang="nb-NO" sz="1200" b="1" dirty="0"/>
              <a:t>drilling fluid/GAS/OIL/CONDENSATE</a:t>
            </a:r>
          </a:p>
        </p:txBody>
      </p:sp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4716464" y="282575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MULTI PHASE FLOW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4800601" y="2349500"/>
            <a:ext cx="1008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solidFill>
                  <a:srgbClr val="993399"/>
                </a:solidFill>
              </a:rPr>
              <a:t>HYDRATE </a:t>
            </a: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2424113" y="53006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993399"/>
                </a:solidFill>
              </a:rPr>
              <a:t>PARTICLE SAGGING</a:t>
            </a:r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 flipV="1">
            <a:off x="3433763" y="5222876"/>
            <a:ext cx="601662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1590675" y="368300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THERMOPHYSICAL</a:t>
            </a:r>
            <a:br>
              <a:rPr lang="nb-NO" sz="1200" b="1">
                <a:solidFill>
                  <a:srgbClr val="FF0000"/>
                </a:solidFill>
              </a:rPr>
            </a:br>
            <a:r>
              <a:rPr lang="nb-NO" sz="1200" b="1">
                <a:solidFill>
                  <a:srgbClr val="FF0000"/>
                </a:solidFill>
              </a:rPr>
              <a:t>PROPERTIES</a:t>
            </a:r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2770189" y="4005264"/>
            <a:ext cx="8858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1608138" y="3038475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RHEOLOGY(p,T,i)</a:t>
            </a:r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 flipV="1">
            <a:off x="3089275" y="3182938"/>
            <a:ext cx="414338" cy="17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Text Box 104"/>
          <p:cNvSpPr txBox="1">
            <a:spLocks noChangeArrowheads="1"/>
          </p:cNvSpPr>
          <p:nvPr/>
        </p:nvSpPr>
        <p:spPr bwMode="auto">
          <a:xfrm>
            <a:off x="1643064" y="2635250"/>
            <a:ext cx="1373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DENSITY(p,T,i)</a:t>
            </a:r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>
            <a:off x="2909889" y="2790825"/>
            <a:ext cx="593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Text Box 106"/>
          <p:cNvSpPr txBox="1">
            <a:spLocks noChangeArrowheads="1"/>
          </p:cNvSpPr>
          <p:nvPr/>
        </p:nvSpPr>
        <p:spPr bwMode="auto">
          <a:xfrm>
            <a:off x="1847850" y="1628775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Drilling fluid </a:t>
            </a:r>
            <a:br>
              <a:rPr lang="nb-NO" sz="1200" b="1" dirty="0">
                <a:solidFill>
                  <a:srgbClr val="FF0000"/>
                </a:solidFill>
              </a:rPr>
            </a:br>
            <a:r>
              <a:rPr lang="nb-NO" sz="1200" b="1" dirty="0">
                <a:solidFill>
                  <a:srgbClr val="FF0000"/>
                </a:solidFill>
              </a:rPr>
              <a:t>COMPOSITION</a:t>
            </a:r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 flipH="1" flipV="1">
            <a:off x="4410075" y="2178051"/>
            <a:ext cx="3175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 flipH="1">
            <a:off x="4295776" y="2974976"/>
            <a:ext cx="442913" cy="22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 flipH="1">
            <a:off x="4224338" y="3784601"/>
            <a:ext cx="5762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 flipH="1">
            <a:off x="4481514" y="4397376"/>
            <a:ext cx="644525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>
            <a:off x="3074988" y="2044700"/>
            <a:ext cx="500062" cy="160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7308851" y="5461000"/>
            <a:ext cx="409575" cy="433388"/>
            <a:chOff x="3644" y="3419"/>
            <a:chExt cx="258" cy="273"/>
          </a:xfrm>
        </p:grpSpPr>
        <p:sp>
          <p:nvSpPr>
            <p:cNvPr id="21539" name="Line 113"/>
            <p:cNvSpPr>
              <a:spLocks noChangeShapeType="1"/>
            </p:cNvSpPr>
            <p:nvPr/>
          </p:nvSpPr>
          <p:spPr bwMode="auto">
            <a:xfrm flipV="1">
              <a:off x="3644" y="3419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114"/>
            <p:cNvSpPr>
              <a:spLocks noChangeShapeType="1"/>
            </p:cNvSpPr>
            <p:nvPr/>
          </p:nvSpPr>
          <p:spPr bwMode="auto">
            <a:xfrm flipV="1">
              <a:off x="3780" y="3419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115"/>
            <p:cNvSpPr>
              <a:spLocks noChangeShapeType="1"/>
            </p:cNvSpPr>
            <p:nvPr/>
          </p:nvSpPr>
          <p:spPr bwMode="auto">
            <a:xfrm flipH="1" flipV="1">
              <a:off x="3902" y="3423"/>
              <a:ext cx="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52" name="Text Box 116"/>
          <p:cNvSpPr txBox="1">
            <a:spLocks noChangeArrowheads="1"/>
          </p:cNvSpPr>
          <p:nvPr/>
        </p:nvSpPr>
        <p:spPr bwMode="auto">
          <a:xfrm>
            <a:off x="1728788" y="2097088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MULTIPLE </a:t>
            </a:r>
            <a:br>
              <a:rPr lang="nb-NO" sz="1200" b="1">
                <a:solidFill>
                  <a:srgbClr val="FF0000"/>
                </a:solidFill>
              </a:rPr>
            </a:br>
            <a:r>
              <a:rPr lang="nb-NO" sz="1200" b="1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14453" name="Line 117"/>
          <p:cNvSpPr>
            <a:spLocks noChangeShapeType="1"/>
          </p:cNvSpPr>
          <p:nvPr/>
        </p:nvSpPr>
        <p:spPr bwMode="auto">
          <a:xfrm>
            <a:off x="2921000" y="2386014"/>
            <a:ext cx="62865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Text Box 118"/>
          <p:cNvSpPr txBox="1">
            <a:spLocks noChangeArrowheads="1"/>
          </p:cNvSpPr>
          <p:nvPr/>
        </p:nvSpPr>
        <p:spPr bwMode="auto">
          <a:xfrm>
            <a:off x="5781676" y="5859464"/>
            <a:ext cx="115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/>
              <a:t>GAS DISSOLUTION in drilling fluid</a:t>
            </a:r>
          </a:p>
        </p:txBody>
      </p:sp>
      <p:sp>
        <p:nvSpPr>
          <p:cNvPr id="14455" name="Line 119"/>
          <p:cNvSpPr>
            <a:spLocks noChangeShapeType="1"/>
          </p:cNvSpPr>
          <p:nvPr/>
        </p:nvSpPr>
        <p:spPr bwMode="auto">
          <a:xfrm flipV="1">
            <a:off x="6594475" y="5461000"/>
            <a:ext cx="217488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 Box 120"/>
          <p:cNvSpPr txBox="1">
            <a:spLocks noChangeArrowheads="1"/>
          </p:cNvSpPr>
          <p:nvPr/>
        </p:nvSpPr>
        <p:spPr bwMode="auto">
          <a:xfrm>
            <a:off x="8745539" y="4873625"/>
            <a:ext cx="1762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i="1"/>
              <a:t>Colour legend:</a:t>
            </a:r>
          </a:p>
          <a:p>
            <a:r>
              <a:rPr lang="en-GB" sz="1200" b="1">
                <a:solidFill>
                  <a:srgbClr val="FF0000"/>
                </a:solidFill>
              </a:rPr>
              <a:t>RED</a:t>
            </a:r>
            <a:r>
              <a:rPr lang="en-GB" sz="1200" b="1"/>
              <a:t>:</a:t>
            </a:r>
            <a:r>
              <a:rPr lang="en-GB" sz="1200"/>
              <a:t> Real Time model</a:t>
            </a:r>
            <a:br>
              <a:rPr lang="en-GB" sz="1200"/>
            </a:br>
            <a:r>
              <a:rPr lang="en-GB" sz="1200" b="1">
                <a:solidFill>
                  <a:srgbClr val="FF0000"/>
                </a:solidFill>
              </a:rPr>
              <a:t>RED</a:t>
            </a:r>
            <a:r>
              <a:rPr lang="en-GB" sz="1200" b="1"/>
              <a:t> &amp; BLUE:</a:t>
            </a:r>
            <a:br>
              <a:rPr lang="en-GB" sz="1200" b="1"/>
            </a:br>
            <a:r>
              <a:rPr lang="en-GB" sz="1200"/>
              <a:t>    Planning model</a:t>
            </a:r>
            <a:br>
              <a:rPr lang="en-GB" sz="1200"/>
            </a:br>
            <a:r>
              <a:rPr lang="en-GB" sz="1200" b="1">
                <a:solidFill>
                  <a:srgbClr val="993399"/>
                </a:solidFill>
              </a:rPr>
              <a:t>VIOLET</a:t>
            </a:r>
            <a:r>
              <a:rPr lang="en-GB" sz="1200" b="1"/>
              <a:t>:</a:t>
            </a:r>
            <a:r>
              <a:rPr lang="en-GB" sz="1200"/>
              <a:t> Under</a:t>
            </a:r>
            <a:br>
              <a:rPr lang="en-GB" sz="1200"/>
            </a:br>
            <a:r>
              <a:rPr lang="en-GB" sz="1200"/>
              <a:t>    development/Future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5BF4E4-40D9-4CD4-8F09-C06754E9A4A5}"/>
              </a:ext>
            </a:extLst>
          </p:cNvPr>
          <p:cNvSpPr txBox="1"/>
          <p:nvPr/>
        </p:nvSpPr>
        <p:spPr>
          <a:xfrm>
            <a:off x="7205049" y="133955"/>
            <a:ext cx="4911878" cy="4678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>
                <a:ln>
                  <a:solidFill>
                    <a:schemeClr val="accent1"/>
                  </a:solidFill>
                </a:ln>
              </a:rPr>
              <a:t>Particle sagging occurrence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>
                <a:ln>
                  <a:solidFill>
                    <a:schemeClr val="accent1"/>
                  </a:solidFill>
                </a:ln>
              </a:rPr>
              <a:t>Cutting transport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>
                <a:ln>
                  <a:solidFill>
                    <a:schemeClr val="accent1"/>
                  </a:solidFill>
                </a:ln>
              </a:rPr>
              <a:t>Gas – drilling fluid interaction</a:t>
            </a:r>
          </a:p>
          <a:p>
            <a:pPr marL="742881" lvl="1" indent="-285750">
              <a:buFont typeface="Wingdings" panose="05000000000000000000" pitchFamily="2" charset="2"/>
              <a:buChar char="ü"/>
            </a:pPr>
            <a:r>
              <a:rPr lang="nb-NO" sz="2000" i="1" dirty="0">
                <a:ln>
                  <a:solidFill>
                    <a:schemeClr val="accent1"/>
                  </a:solidFill>
                </a:ln>
              </a:rPr>
              <a:t>kinetics (influx and degassing)</a:t>
            </a:r>
          </a:p>
          <a:p>
            <a:pPr marL="742881" lvl="1" indent="-285750">
              <a:buFont typeface="Wingdings" panose="05000000000000000000" pitchFamily="2" charset="2"/>
              <a:buChar char="ü"/>
            </a:pPr>
            <a:r>
              <a:rPr lang="nb-NO" sz="2000" i="1" dirty="0">
                <a:ln>
                  <a:solidFill>
                    <a:schemeClr val="accent1"/>
                  </a:solidFill>
                </a:ln>
              </a:rPr>
              <a:t>rheology</a:t>
            </a:r>
          </a:p>
          <a:p>
            <a:pPr marL="742881" lvl="1" indent="-285750">
              <a:buFont typeface="Wingdings" panose="05000000000000000000" pitchFamily="2" charset="2"/>
              <a:buChar char="ü"/>
            </a:pPr>
            <a:r>
              <a:rPr lang="nb-NO" sz="2000" i="1" dirty="0">
                <a:ln>
                  <a:solidFill>
                    <a:schemeClr val="accent1"/>
                  </a:solidFill>
                </a:ln>
              </a:rPr>
              <a:t>thermodynamics /phase envelope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>
                <a:ln>
                  <a:solidFill>
                    <a:schemeClr val="accent1"/>
                  </a:solidFill>
                </a:ln>
              </a:rPr>
              <a:t>Interpretation of along-string-measurements</a:t>
            </a:r>
          </a:p>
          <a:p>
            <a:pPr marL="742881" lvl="1" indent="-285750">
              <a:buFont typeface="Wingdings" panose="05000000000000000000" pitchFamily="2" charset="2"/>
              <a:buChar char="ü"/>
            </a:pPr>
            <a:r>
              <a:rPr lang="nb-NO" sz="2000" i="1" dirty="0">
                <a:ln>
                  <a:solidFill>
                    <a:schemeClr val="accent1"/>
                  </a:solidFill>
                </a:ln>
              </a:rPr>
              <a:t>Hybrid analytics/machine learning</a:t>
            </a:r>
          </a:p>
          <a:p>
            <a:pPr marL="742881" lvl="1" indent="-285750">
              <a:buFont typeface="Wingdings" panose="05000000000000000000" pitchFamily="2" charset="2"/>
              <a:buChar char="ü"/>
            </a:pPr>
            <a:r>
              <a:rPr lang="nb-NO" sz="2000" i="1" dirty="0">
                <a:ln>
                  <a:solidFill>
                    <a:schemeClr val="accent1"/>
                  </a:solidFill>
                </a:ln>
              </a:rPr>
              <a:t>Digitalisation</a:t>
            </a:r>
          </a:p>
          <a:p>
            <a:pPr marL="742881" lvl="1" indent="-285750">
              <a:buFont typeface="Wingdings" panose="05000000000000000000" pitchFamily="2" charset="2"/>
              <a:buChar char="ü"/>
            </a:pPr>
            <a:r>
              <a:rPr lang="nb-NO" sz="2000" i="1" dirty="0">
                <a:ln>
                  <a:solidFill>
                    <a:schemeClr val="accent1"/>
                  </a:solidFill>
                </a:ln>
              </a:rPr>
              <a:t>Automated operations based on real-time downhole process condition diagnosis</a:t>
            </a:r>
          </a:p>
          <a:p>
            <a:endParaRPr lang="nb-NO" i="1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325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5" grpId="0"/>
      <p:bldP spid="14426" grpId="0" animBg="1"/>
      <p:bldP spid="14428" grpId="0" animBg="1"/>
      <p:bldP spid="14429" grpId="0"/>
      <p:bldP spid="14430" grpId="0"/>
      <p:bldP spid="14431" grpId="0"/>
      <p:bldP spid="14432" grpId="0"/>
      <p:bldP spid="14433" grpId="0"/>
      <p:bldP spid="14434" grpId="0"/>
      <p:bldP spid="14435" grpId="0" animBg="1"/>
      <p:bldP spid="14436" grpId="0"/>
      <p:bldP spid="14437" grpId="0" animBg="1"/>
      <p:bldP spid="14438" grpId="0"/>
      <p:bldP spid="14439" grpId="0" animBg="1"/>
      <p:bldP spid="14440" grpId="0"/>
      <p:bldP spid="14441" grpId="0" animBg="1"/>
      <p:bldP spid="14442" grpId="0"/>
      <p:bldP spid="14443" grpId="0" animBg="1"/>
      <p:bldP spid="14444" grpId="0" animBg="1"/>
      <p:bldP spid="14445" grpId="0" animBg="1"/>
      <p:bldP spid="14446" grpId="0" animBg="1"/>
      <p:bldP spid="14447" grpId="0" animBg="1"/>
      <p:bldP spid="14452" grpId="0"/>
      <p:bldP spid="14453" grpId="0" animBg="1"/>
      <p:bldP spid="14454" grpId="0"/>
      <p:bldP spid="14455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>
            <a:extLst>
              <a:ext uri="{FF2B5EF4-FFF2-40B4-BE49-F238E27FC236}">
                <a16:creationId xmlns:a16="http://schemas.microsoft.com/office/drawing/2014/main" id="{33641D7D-0FED-4459-9845-5181B172A329}"/>
              </a:ext>
            </a:extLst>
          </p:cNvPr>
          <p:cNvSpPr txBox="1">
            <a:spLocks/>
          </p:cNvSpPr>
          <p:nvPr/>
        </p:nvSpPr>
        <p:spPr bwMode="auto">
          <a:xfrm>
            <a:off x="508000" y="555569"/>
            <a:ext cx="1117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4099" name="Title 8">
            <a:extLst>
              <a:ext uri="{FF2B5EF4-FFF2-40B4-BE49-F238E27FC236}">
                <a16:creationId xmlns:a16="http://schemas.microsoft.com/office/drawing/2014/main" id="{E393044A-FB2C-44FF-9ED7-B99D23280F54}"/>
              </a:ext>
            </a:extLst>
          </p:cNvPr>
          <p:cNvSpPr txBox="1">
            <a:spLocks/>
          </p:cNvSpPr>
          <p:nvPr/>
        </p:nvSpPr>
        <p:spPr bwMode="auto">
          <a:xfrm>
            <a:off x="711200" y="1295400"/>
            <a:ext cx="11176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Motivation &amp; technology needs for </a:t>
            </a:r>
            <a:r>
              <a:rPr lang="en-US" altLang="en-US" sz="3200" dirty="0" err="1">
                <a:solidFill>
                  <a:srgbClr val="000000"/>
                </a:solidFill>
                <a:cs typeface="Arial" charset="0"/>
              </a:rPr>
              <a:t>drilling&amp;well</a:t>
            </a: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 operations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Key features for drilling as a multiphase flow operation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Drilling &amp; Well - </a:t>
            </a:r>
            <a:r>
              <a:rPr lang="en-US" altLang="en-US" sz="3200" dirty="0" err="1">
                <a:solidFill>
                  <a:srgbClr val="000000"/>
                </a:solidFill>
                <a:cs typeface="Arial" charset="0"/>
              </a:rPr>
              <a:t>SINTEFs</a:t>
            </a: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 profile and role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Selected projects, deliverables and results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charset="0"/>
              </a:rPr>
              <a:t>Future topics</a:t>
            </a:r>
          </a:p>
          <a:p>
            <a:pPr eaLnBrk="1" hangingPunct="1">
              <a:defRPr/>
            </a:pPr>
            <a:endParaRPr lang="en-US" altLang="en-US" sz="2667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CBC39206-61B0-4A95-A0A5-5234BCA1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10584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Slide </a:t>
            </a:r>
            <a:fld id="{80C768F4-6BA3-4956-8EFC-9122D3D6B974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560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8">
            <a:extLst>
              <a:ext uri="{FF2B5EF4-FFF2-40B4-BE49-F238E27FC236}">
                <a16:creationId xmlns:a16="http://schemas.microsoft.com/office/drawing/2014/main" id="{E393044A-FB2C-44FF-9ED7-B99D23280F54}"/>
              </a:ext>
            </a:extLst>
          </p:cNvPr>
          <p:cNvSpPr txBox="1">
            <a:spLocks/>
          </p:cNvSpPr>
          <p:nvPr/>
        </p:nvSpPr>
        <p:spPr bwMode="auto">
          <a:xfrm>
            <a:off x="655781" y="1489364"/>
            <a:ext cx="11176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Field development cost offshore – 40% related to drilling and well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Drilling performance decisive for investments/reservoir development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Proportion of mature, marginal fields are growing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More challenging drilling operations </a:t>
            </a:r>
          </a:p>
          <a:p>
            <a:pPr marL="1200139" lvl="1" indent="-457189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Extended Reach Drilling (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ERD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) - longer /deeper (8 km ++ )</a:t>
            </a:r>
          </a:p>
          <a:p>
            <a:pPr marL="1200139" lvl="1" indent="-457189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High Pressure High Temperature (HPHT) (800 bar ++, 150 C ++)</a:t>
            </a:r>
          </a:p>
          <a:p>
            <a:pPr marL="1200139" lvl="1" indent="-457189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Depleted reservoirs (pressure anomalies, loss of fluid)</a:t>
            </a:r>
          </a:p>
          <a:p>
            <a:pPr marL="1200139" lvl="1" indent="-457189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Exploration in arctic regions (topside temperature,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HSE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, logistics)</a:t>
            </a:r>
          </a:p>
          <a:p>
            <a:pPr eaLnBrk="1" hangingPunct="1">
              <a:defRPr/>
            </a:pPr>
            <a:endParaRPr lang="en-US" altLang="en-US" sz="2667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CBC39206-61B0-4A95-A0A5-5234BCA1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10584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Slide </a:t>
            </a:r>
            <a:fld id="{80C768F4-6BA3-4956-8EFC-9122D3D6B974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435DB97-6AED-4299-B9A9-B27D1033C0B9}"/>
              </a:ext>
            </a:extLst>
          </p:cNvPr>
          <p:cNvSpPr txBox="1">
            <a:spLocks/>
          </p:cNvSpPr>
          <p:nvPr/>
        </p:nvSpPr>
        <p:spPr bwMode="auto">
          <a:xfrm>
            <a:off x="369454" y="471054"/>
            <a:ext cx="1117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36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Motivation &amp; technology needs for </a:t>
            </a:r>
            <a:r>
              <a:rPr lang="en-US" altLang="en-US" sz="3600" dirty="0" err="1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D&amp;W</a:t>
            </a:r>
            <a:r>
              <a:rPr lang="en-US" altLang="en-US" sz="36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28052659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0100" y="1457326"/>
            <a:ext cx="5029200" cy="4346575"/>
            <a:chOff x="1144" y="918"/>
            <a:chExt cx="3168" cy="27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44" y="918"/>
              <a:ext cx="3168" cy="2738"/>
              <a:chOff x="1144" y="918"/>
              <a:chExt cx="3168" cy="273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144" y="918"/>
                <a:ext cx="3168" cy="2738"/>
                <a:chOff x="3501" y="2164"/>
                <a:chExt cx="7920" cy="6846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3501" y="2164"/>
                  <a:ext cx="7920" cy="6846"/>
                  <a:chOff x="2061" y="2164"/>
                  <a:chExt cx="7920" cy="6846"/>
                </a:xfrm>
              </p:grpSpPr>
              <p:sp>
                <p:nvSpPr>
                  <p:cNvPr id="21550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55" y="3253"/>
                    <a:ext cx="70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061" y="2164"/>
                    <a:ext cx="7920" cy="6846"/>
                    <a:chOff x="2241" y="1444"/>
                    <a:chExt cx="7920" cy="6846"/>
                  </a:xfrm>
                </p:grpSpPr>
                <p:grpSp>
                  <p:nvGrpSpPr>
                    <p:cNvPr id="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1" y="1444"/>
                      <a:ext cx="7920" cy="6846"/>
                      <a:chOff x="2241" y="1804"/>
                      <a:chExt cx="7920" cy="6846"/>
                    </a:xfrm>
                  </p:grpSpPr>
                  <p:grpSp>
                    <p:nvGrpSpPr>
                      <p:cNvPr id="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41" y="1804"/>
                        <a:ext cx="7920" cy="6846"/>
                        <a:chOff x="2241" y="1804"/>
                        <a:chExt cx="7920" cy="6846"/>
                      </a:xfrm>
                    </p:grpSpPr>
                    <p:sp>
                      <p:nvSpPr>
                        <p:cNvPr id="21570" name="AutoShape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014662">
                          <a:off x="2839" y="4986"/>
                          <a:ext cx="499" cy="169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gradFill rotWithShape="1">
                          <a:gsLst>
                            <a:gs pos="0">
                              <a:srgbClr val="99FF99"/>
                            </a:gs>
                            <a:gs pos="100000">
                              <a:srgbClr val="99FF99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9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1" y="1804"/>
                          <a:ext cx="7920" cy="6846"/>
                          <a:chOff x="1701" y="2704"/>
                          <a:chExt cx="7920" cy="6846"/>
                        </a:xfrm>
                      </p:grpSpPr>
                      <p:sp>
                        <p:nvSpPr>
                          <p:cNvPr id="21572" name="Text Box 1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74" y="2704"/>
                            <a:ext cx="686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nb-NO" sz="1200" b="1">
                                <a:solidFill>
                                  <a:srgbClr val="FF0000"/>
                                </a:solidFill>
                              </a:rPr>
                              <a:t>Q</a:t>
                            </a:r>
                            <a:r>
                              <a:rPr lang="nb-NO" sz="1200" b="1" baseline="-25000">
                                <a:solidFill>
                                  <a:srgbClr val="FF0000"/>
                                </a:solidFill>
                              </a:rPr>
                              <a:t>IN</a:t>
                            </a:r>
                          </a:p>
                        </p:txBody>
                      </p:sp>
                      <p:sp>
                        <p:nvSpPr>
                          <p:cNvPr id="21573" name="Text Box 1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02" y="3400"/>
                            <a:ext cx="819" cy="4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nb-NO" sz="1200" b="1" dirty="0">
                                <a:solidFill>
                                  <a:srgbClr val="FF0000"/>
                                </a:solidFill>
                              </a:rPr>
                              <a:t>Q</a:t>
                            </a:r>
                            <a:r>
                              <a:rPr lang="nb-NO" sz="1200" b="1" baseline="-25000" dirty="0">
                                <a:solidFill>
                                  <a:srgbClr val="FF0000"/>
                                </a:solidFill>
                              </a:rPr>
                              <a:t>OUT</a:t>
                            </a:r>
                          </a:p>
                        </p:txBody>
                      </p:sp>
                      <p:grpSp>
                        <p:nvGrpSpPr>
                          <p:cNvPr id="10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01" y="3112"/>
                            <a:ext cx="7920" cy="6438"/>
                            <a:chOff x="1701" y="3112"/>
                            <a:chExt cx="7920" cy="6438"/>
                          </a:xfrm>
                        </p:grpSpPr>
                        <p:sp>
                          <p:nvSpPr>
                            <p:cNvPr id="21575" name="AutoShap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9258632">
                              <a:off x="6400" y="8908"/>
                              <a:ext cx="575" cy="642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00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576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273889">
                              <a:off x="6522" y="7826"/>
                              <a:ext cx="413" cy="479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00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1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01" y="3112"/>
                              <a:ext cx="7920" cy="6202"/>
                              <a:chOff x="1701" y="3112"/>
                              <a:chExt cx="7920" cy="6202"/>
                            </a:xfrm>
                          </p:grpSpPr>
                          <p:grpSp>
                            <p:nvGrpSpPr>
                              <p:cNvPr id="12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25" y="3375"/>
                                <a:ext cx="7845" cy="5939"/>
                                <a:chOff x="1725" y="3375"/>
                                <a:chExt cx="7845" cy="5939"/>
                              </a:xfrm>
                            </p:grpSpPr>
                            <p:sp>
                              <p:nvSpPr>
                                <p:cNvPr id="21619" name="Rectangle 1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21" y="3390"/>
                                  <a:ext cx="720" cy="405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339966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0" name="Rectangle 2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725" y="3375"/>
                                  <a:ext cx="1650" cy="3266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339966"/>
                                    </a:gs>
                                    <a:gs pos="100000">
                                      <a:srgbClr val="99FF99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1" name="AutoShape 2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2323" y="6032"/>
                                  <a:ext cx="499" cy="1695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99FF99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2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3662084">
                                  <a:off x="2181" y="6464"/>
                                  <a:ext cx="1080" cy="1531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99FF99"/>
                                    </a:gs>
                                    <a:gs pos="100000">
                                      <a:srgbClr val="CCFFCC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3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-2858379">
                                  <a:off x="2180" y="7419"/>
                                  <a:ext cx="2047" cy="1386"/>
                                </a:xfrm>
                                <a:prstGeom prst="parallelogram">
                                  <a:avLst>
                                    <a:gd name="adj" fmla="val 36923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CCFFCC"/>
                                    </a:gs>
                                    <a:gs pos="100000">
                                      <a:srgbClr val="FFFF00">
                                        <a:alpha val="62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4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8137902">
                                  <a:off x="2981" y="8567"/>
                                  <a:ext cx="1578" cy="747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FFF00">
                                        <a:alpha val="74001"/>
                                      </a:srgbClr>
                                    </a:gs>
                                    <a:gs pos="100000">
                                      <a:srgbClr val="FFFF99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5" name="Rectangl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9" y="8218"/>
                                  <a:ext cx="2853" cy="969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FFFF66"/>
                                    </a:gs>
                                    <a:gs pos="100000">
                                      <a:srgbClr val="FFFF99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1626" name="Rectangle 2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840" y="8415"/>
                                  <a:ext cx="2730" cy="64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99">
                                    <a:alpha val="76077"/>
                                  </a:srgbClr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3" name="Group 2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01" y="3112"/>
                                <a:ext cx="7920" cy="6119"/>
                                <a:chOff x="1701" y="3112"/>
                                <a:chExt cx="7920" cy="6119"/>
                              </a:xfrm>
                            </p:grpSpPr>
                            <p:grpSp>
                              <p:nvGrpSpPr>
                                <p:cNvPr id="14" name="Group 2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5" y="4509"/>
                                  <a:ext cx="446" cy="1529"/>
                                  <a:chOff x="2863" y="4326"/>
                                  <a:chExt cx="446" cy="1529"/>
                                </a:xfrm>
                              </p:grpSpPr>
                              <p:sp>
                                <p:nvSpPr>
                                  <p:cNvPr id="21615" name="Oval 2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40" y="5695"/>
                                    <a:ext cx="264" cy="16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616" name="Oval 3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63" y="4326"/>
                                    <a:ext cx="446" cy="262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617" name="Oval 3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83" y="4810"/>
                                    <a:ext cx="393" cy="24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618" name="Oval 3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20" y="5287"/>
                                    <a:ext cx="336" cy="222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5" name="Group 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01" y="3112"/>
                                  <a:ext cx="7920" cy="6119"/>
                                  <a:chOff x="1701" y="3112"/>
                                  <a:chExt cx="7920" cy="6119"/>
                                </a:xfrm>
                              </p:grpSpPr>
                              <p:sp>
                                <p:nvSpPr>
                                  <p:cNvPr id="21586" name="Line 3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98" y="6992"/>
                                    <a:ext cx="994" cy="17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87" name="Line 3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86" y="6992"/>
                                    <a:ext cx="917" cy="161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88" name="Line 3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030" y="9207"/>
                                    <a:ext cx="3877" cy="1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89" name="Line 3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83" y="3225"/>
                                    <a:ext cx="14" cy="376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0" name="Line 3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56" y="9067"/>
                                    <a:ext cx="6" cy="16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1" name="Line 3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411" y="7001"/>
                                    <a:ext cx="696" cy="1215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2" name="Line 4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544" y="3112"/>
                                    <a:ext cx="5" cy="81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3" name="Line 4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701" y="3392"/>
                                    <a:ext cx="658" cy="8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4" name="Line 4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685" y="3217"/>
                                    <a:ext cx="5" cy="377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5" name="Line 4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2714" y="3379"/>
                                    <a:ext cx="1402" cy="8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6" name="Group 4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424" y="3389"/>
                                    <a:ext cx="964" cy="405"/>
                                    <a:chOff x="4788" y="6513"/>
                                    <a:chExt cx="1023" cy="568"/>
                                  </a:xfrm>
                                </p:grpSpPr>
                                <p:sp>
                                  <p:nvSpPr>
                                    <p:cNvPr id="21612" name="Line 45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223" y="6513"/>
                                      <a:ext cx="230" cy="568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1613" name="Line 46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5199" y="6522"/>
                                      <a:ext cx="254" cy="548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1614" name="Line 47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4788" y="6794"/>
                                      <a:ext cx="1023" cy="15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 type="triangle" w="med" len="med"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1597" name="Line 4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043" y="5092"/>
                                    <a:ext cx="6" cy="117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8" name="Line 4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61" y="9158"/>
                                    <a:ext cx="3918" cy="2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57150">
                                    <a:solidFill>
                                      <a:srgbClr val="808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599" name="Line 5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715" y="3382"/>
                                    <a:ext cx="0" cy="36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7" name="Group 5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8955" y="8530"/>
                                    <a:ext cx="425" cy="305"/>
                                    <a:chOff x="7101" y="6484"/>
                                    <a:chExt cx="265" cy="230"/>
                                  </a:xfrm>
                                </p:grpSpPr>
                                <p:sp>
                                  <p:nvSpPr>
                                    <p:cNvPr id="21610" name="AutoShape 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 rot="-5400000">
                                      <a:off x="7154" y="6502"/>
                                      <a:ext cx="230" cy="194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0000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21611" name="Rectangle 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101" y="6523"/>
                                      <a:ext cx="179" cy="17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1601" name="Line 5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81" y="3823"/>
                                    <a:ext cx="20" cy="319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2" name="Line 5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6848" y="8220"/>
                                    <a:ext cx="3" cy="197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3" name="Line 5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9597" y="8412"/>
                                    <a:ext cx="10" cy="639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4" name="Line 5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6873" y="9065"/>
                                    <a:ext cx="2748" cy="15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5" name="Line 5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6887" y="8398"/>
                                    <a:ext cx="2697" cy="15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6" name="Line 5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706" y="7038"/>
                                    <a:ext cx="1263" cy="2193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7" name="Line 6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4073" y="8191"/>
                                    <a:ext cx="2767" cy="11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8" name="Line 6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612" y="8604"/>
                                    <a:ext cx="5632" cy="1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1609" name="Line 6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9" y="8773"/>
                                    <a:ext cx="5850" cy="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8" name="Group 6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666" y="8424"/>
                                  <a:ext cx="747" cy="179"/>
                                  <a:chOff x="7641" y="12982"/>
                                  <a:chExt cx="856" cy="216"/>
                                </a:xfrm>
                              </p:grpSpPr>
                              <p:sp>
                                <p:nvSpPr>
                                  <p:cNvPr id="21583" name="Oval 6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641" y="13006"/>
                                    <a:ext cx="179" cy="17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584" name="Oval 6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7950" y="13010"/>
                                    <a:ext cx="190" cy="17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  <p:sp>
                                <p:nvSpPr>
                                  <p:cNvPr id="21585" name="Oval 6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248" y="12982"/>
                                    <a:ext cx="249" cy="21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GB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  <p:sp>
                    <p:nvSpPr>
                      <p:cNvPr id="21569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0" y="6100"/>
                        <a:ext cx="1233" cy="211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1" y="1994"/>
                      <a:ext cx="6830" cy="5459"/>
                      <a:chOff x="2961" y="1994"/>
                      <a:chExt cx="6830" cy="5459"/>
                    </a:xfrm>
                  </p:grpSpPr>
                  <p:grpSp>
                    <p:nvGrpSpPr>
                      <p:cNvPr id="20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61" y="1994"/>
                        <a:ext cx="6830" cy="5459"/>
                        <a:chOff x="2961" y="1994"/>
                        <a:chExt cx="6830" cy="5459"/>
                      </a:xfrm>
                    </p:grpSpPr>
                    <p:grpSp>
                      <p:nvGrpSpPr>
                        <p:cNvPr id="21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61" y="1994"/>
                          <a:ext cx="6830" cy="5459"/>
                          <a:chOff x="2961" y="1994"/>
                          <a:chExt cx="6830" cy="5459"/>
                        </a:xfrm>
                      </p:grpSpPr>
                      <p:sp>
                        <p:nvSpPr>
                          <p:cNvPr id="21558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4" y="7412"/>
                            <a:ext cx="3717" cy="8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59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35" y="7425"/>
                            <a:ext cx="2410" cy="18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0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85" y="5610"/>
                            <a:ext cx="1005" cy="18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1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84" y="5636"/>
                            <a:ext cx="1026" cy="179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2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5" y="2164"/>
                            <a:ext cx="6" cy="370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3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00" y="2190"/>
                            <a:ext cx="24" cy="353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4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54" y="2190"/>
                            <a:ext cx="36" cy="236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5" name="Rectangl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1" y="1994"/>
                            <a:ext cx="270" cy="31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1566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4" y="7450"/>
                            <a:ext cx="2503" cy="3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67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010" y="7447"/>
                            <a:ext cx="2340" cy="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557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0" y="2164"/>
                          <a:ext cx="6" cy="3496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555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6" y="5694"/>
                        <a:ext cx="962" cy="166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1549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338" y="2604"/>
                  <a:ext cx="2" cy="10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84"/>
              <p:cNvGrpSpPr>
                <a:grpSpLocks/>
              </p:cNvGrpSpPr>
              <p:nvPr/>
            </p:nvGrpSpPr>
            <p:grpSpPr bwMode="auto">
              <a:xfrm>
                <a:off x="1589" y="1208"/>
                <a:ext cx="213" cy="397"/>
                <a:chOff x="1589" y="1208"/>
                <a:chExt cx="213" cy="397"/>
              </a:xfrm>
            </p:grpSpPr>
            <p:sp>
              <p:nvSpPr>
                <p:cNvPr id="21546" name="Oval 85"/>
                <p:cNvSpPr>
                  <a:spLocks noChangeArrowheads="1"/>
                </p:cNvSpPr>
                <p:nvPr/>
              </p:nvSpPr>
              <p:spPr bwMode="auto">
                <a:xfrm>
                  <a:off x="1589" y="1441"/>
                  <a:ext cx="181" cy="16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7" name="Oval 86"/>
                <p:cNvSpPr>
                  <a:spLocks noChangeArrowheads="1"/>
                </p:cNvSpPr>
                <p:nvPr/>
              </p:nvSpPr>
              <p:spPr bwMode="auto">
                <a:xfrm>
                  <a:off x="1589" y="1208"/>
                  <a:ext cx="213" cy="19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543" name="Rectangle 87"/>
            <p:cNvSpPr>
              <a:spLocks noChangeArrowheads="1"/>
            </p:cNvSpPr>
            <p:nvPr/>
          </p:nvSpPr>
          <p:spPr bwMode="auto">
            <a:xfrm>
              <a:off x="1610" y="3539"/>
              <a:ext cx="136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08" name="Rectangle 88"/>
          <p:cNvSpPr>
            <a:spLocks noGrp="1" noChangeArrowheads="1"/>
          </p:cNvSpPr>
          <p:nvPr>
            <p:ph type="title"/>
          </p:nvPr>
        </p:nvSpPr>
        <p:spPr>
          <a:xfrm>
            <a:off x="563421" y="524302"/>
            <a:ext cx="11475718" cy="826689"/>
          </a:xfrm>
        </p:spPr>
        <p:txBody>
          <a:bodyPr/>
          <a:lstStyle/>
          <a:p>
            <a:r>
              <a:rPr lang="en-US" sz="3600" dirty="0"/>
              <a:t>Key features drilling; parameters and flow phenomena</a:t>
            </a:r>
          </a:p>
        </p:txBody>
      </p:sp>
      <p:sp>
        <p:nvSpPr>
          <p:cNvPr id="14425" name="Text Box 89"/>
          <p:cNvSpPr txBox="1">
            <a:spLocks noChangeArrowheads="1"/>
          </p:cNvSpPr>
          <p:nvPr/>
        </p:nvSpPr>
        <p:spPr bwMode="auto">
          <a:xfrm>
            <a:off x="7070725" y="5888039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993399"/>
                </a:solidFill>
              </a:rPr>
              <a:t>DIFFUSION</a:t>
            </a:r>
          </a:p>
        </p:txBody>
      </p:sp>
      <p:sp>
        <p:nvSpPr>
          <p:cNvPr id="14426" name="Line 90"/>
          <p:cNvSpPr>
            <a:spLocks noChangeShapeType="1"/>
          </p:cNvSpPr>
          <p:nvPr/>
        </p:nvSpPr>
        <p:spPr bwMode="auto">
          <a:xfrm flipH="1">
            <a:off x="7896226" y="4918076"/>
            <a:ext cx="9525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7645400" y="4400550"/>
            <a:ext cx="291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DYNAMIC INFLUX</a:t>
            </a:r>
            <a:br>
              <a:rPr lang="en-GB" sz="1200" b="1"/>
            </a:br>
            <a:r>
              <a:rPr lang="en-GB" sz="1200" b="1"/>
              <a:t>Q</a:t>
            </a:r>
            <a:r>
              <a:rPr lang="en-GB" sz="1200" b="1" baseline="-25000"/>
              <a:t>RESERVOIR</a:t>
            </a:r>
            <a:br>
              <a:rPr lang="en-GB" sz="1200" b="1" baseline="-25000"/>
            </a:br>
            <a:endParaRPr lang="en-GB" sz="1200" b="1" baseline="-25000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 flipV="1">
            <a:off x="7032625" y="4868864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6777038" y="45370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Q</a:t>
            </a:r>
            <a:r>
              <a:rPr lang="nb-NO" sz="1200" b="1" baseline="-25000"/>
              <a:t>LOSS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5126039" y="41100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CUTTINGS </a:t>
            </a:r>
            <a:br>
              <a:rPr lang="nb-NO" sz="1200" b="1">
                <a:solidFill>
                  <a:srgbClr val="FF0000"/>
                </a:solidFill>
              </a:rPr>
            </a:br>
            <a:r>
              <a:rPr lang="nb-NO" sz="1200" b="1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4800599" y="3521075"/>
            <a:ext cx="266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/>
              <a:t>PHASE/PVT PROPERTIES</a:t>
            </a:r>
            <a:br>
              <a:rPr lang="nb-NO" sz="1200" b="1" dirty="0"/>
            </a:br>
            <a:r>
              <a:rPr lang="nb-NO" sz="1200" b="1" dirty="0"/>
              <a:t>drilling fluid/GAS/OIL/CONDENSATE</a:t>
            </a:r>
          </a:p>
        </p:txBody>
      </p:sp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4716464" y="282575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MULTI PHASE FLOW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4800601" y="2349500"/>
            <a:ext cx="1008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solidFill>
                  <a:srgbClr val="993399"/>
                </a:solidFill>
              </a:rPr>
              <a:t>HYDRATE </a:t>
            </a: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2424113" y="53006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993399"/>
                </a:solidFill>
              </a:rPr>
              <a:t>PARTICLE SAGGING</a:t>
            </a:r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 flipV="1">
            <a:off x="3433763" y="5222876"/>
            <a:ext cx="601662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1590675" y="368300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THERMOPHYSICAL</a:t>
            </a:r>
            <a:br>
              <a:rPr lang="nb-NO" sz="1200" b="1" dirty="0">
                <a:solidFill>
                  <a:srgbClr val="FF0000"/>
                </a:solidFill>
              </a:rPr>
            </a:br>
            <a:r>
              <a:rPr lang="nb-NO" sz="1200" b="1" dirty="0">
                <a:solidFill>
                  <a:srgbClr val="FF0000"/>
                </a:solidFill>
              </a:rPr>
              <a:t>PROPERTIES</a:t>
            </a:r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2770189" y="4005264"/>
            <a:ext cx="8858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1608138" y="3038475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RHEOLOGY(p,T,i)</a:t>
            </a:r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 flipV="1">
            <a:off x="3089275" y="3182938"/>
            <a:ext cx="414338" cy="17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Text Box 104"/>
          <p:cNvSpPr txBox="1">
            <a:spLocks noChangeArrowheads="1"/>
          </p:cNvSpPr>
          <p:nvPr/>
        </p:nvSpPr>
        <p:spPr bwMode="auto">
          <a:xfrm>
            <a:off x="1643064" y="2635250"/>
            <a:ext cx="1373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DENSITY(p,T,i)</a:t>
            </a:r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>
            <a:off x="2909889" y="2790825"/>
            <a:ext cx="593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Text Box 106"/>
          <p:cNvSpPr txBox="1">
            <a:spLocks noChangeArrowheads="1"/>
          </p:cNvSpPr>
          <p:nvPr/>
        </p:nvSpPr>
        <p:spPr bwMode="auto">
          <a:xfrm>
            <a:off x="1847850" y="1628775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Drilling fluid </a:t>
            </a:r>
            <a:br>
              <a:rPr lang="nb-NO" sz="1200" b="1" dirty="0">
                <a:solidFill>
                  <a:srgbClr val="FF0000"/>
                </a:solidFill>
              </a:rPr>
            </a:br>
            <a:r>
              <a:rPr lang="nb-NO" sz="1200" b="1" dirty="0">
                <a:solidFill>
                  <a:srgbClr val="FF0000"/>
                </a:solidFill>
              </a:rPr>
              <a:t>COMPOSITION</a:t>
            </a:r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 flipH="1" flipV="1">
            <a:off x="4410075" y="2178051"/>
            <a:ext cx="3175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 flipH="1">
            <a:off x="4295776" y="2974976"/>
            <a:ext cx="442913" cy="22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 flipH="1">
            <a:off x="4224338" y="3784601"/>
            <a:ext cx="5762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 flipH="1">
            <a:off x="4481514" y="4397376"/>
            <a:ext cx="644525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>
            <a:off x="3074988" y="2044700"/>
            <a:ext cx="500062" cy="160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7308851" y="5461000"/>
            <a:ext cx="409575" cy="433388"/>
            <a:chOff x="3644" y="3419"/>
            <a:chExt cx="258" cy="273"/>
          </a:xfrm>
        </p:grpSpPr>
        <p:sp>
          <p:nvSpPr>
            <p:cNvPr id="21539" name="Line 113"/>
            <p:cNvSpPr>
              <a:spLocks noChangeShapeType="1"/>
            </p:cNvSpPr>
            <p:nvPr/>
          </p:nvSpPr>
          <p:spPr bwMode="auto">
            <a:xfrm flipV="1">
              <a:off x="3644" y="3419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114"/>
            <p:cNvSpPr>
              <a:spLocks noChangeShapeType="1"/>
            </p:cNvSpPr>
            <p:nvPr/>
          </p:nvSpPr>
          <p:spPr bwMode="auto">
            <a:xfrm flipV="1">
              <a:off x="3780" y="3419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115"/>
            <p:cNvSpPr>
              <a:spLocks noChangeShapeType="1"/>
            </p:cNvSpPr>
            <p:nvPr/>
          </p:nvSpPr>
          <p:spPr bwMode="auto">
            <a:xfrm flipH="1" flipV="1">
              <a:off x="3902" y="3423"/>
              <a:ext cx="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52" name="Text Box 116"/>
          <p:cNvSpPr txBox="1">
            <a:spLocks noChangeArrowheads="1"/>
          </p:cNvSpPr>
          <p:nvPr/>
        </p:nvSpPr>
        <p:spPr bwMode="auto">
          <a:xfrm>
            <a:off x="1728788" y="2097088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>
                <a:solidFill>
                  <a:srgbClr val="FF0000"/>
                </a:solidFill>
              </a:rPr>
              <a:t>MULTIPLE </a:t>
            </a:r>
            <a:br>
              <a:rPr lang="nb-NO" sz="1200" b="1">
                <a:solidFill>
                  <a:srgbClr val="FF0000"/>
                </a:solidFill>
              </a:rPr>
            </a:br>
            <a:r>
              <a:rPr lang="nb-NO" sz="1200" b="1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14453" name="Line 117"/>
          <p:cNvSpPr>
            <a:spLocks noChangeShapeType="1"/>
          </p:cNvSpPr>
          <p:nvPr/>
        </p:nvSpPr>
        <p:spPr bwMode="auto">
          <a:xfrm>
            <a:off x="2921000" y="2386014"/>
            <a:ext cx="62865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Text Box 118"/>
          <p:cNvSpPr txBox="1">
            <a:spLocks noChangeArrowheads="1"/>
          </p:cNvSpPr>
          <p:nvPr/>
        </p:nvSpPr>
        <p:spPr bwMode="auto">
          <a:xfrm>
            <a:off x="5781676" y="5859464"/>
            <a:ext cx="115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/>
              <a:t>GAS DISOLUTION IN drilling fluid</a:t>
            </a:r>
          </a:p>
        </p:txBody>
      </p:sp>
      <p:sp>
        <p:nvSpPr>
          <p:cNvPr id="14455" name="Line 119"/>
          <p:cNvSpPr>
            <a:spLocks noChangeShapeType="1"/>
          </p:cNvSpPr>
          <p:nvPr/>
        </p:nvSpPr>
        <p:spPr bwMode="auto">
          <a:xfrm flipV="1">
            <a:off x="6594475" y="5461000"/>
            <a:ext cx="217488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 Box 120"/>
          <p:cNvSpPr txBox="1">
            <a:spLocks noChangeArrowheads="1"/>
          </p:cNvSpPr>
          <p:nvPr/>
        </p:nvSpPr>
        <p:spPr bwMode="auto">
          <a:xfrm>
            <a:off x="8745539" y="4873625"/>
            <a:ext cx="1762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i="1" dirty="0"/>
              <a:t>Colour legend: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RED</a:t>
            </a:r>
            <a:r>
              <a:rPr lang="en-GB" sz="1200" b="1" dirty="0"/>
              <a:t>:</a:t>
            </a:r>
            <a:r>
              <a:rPr lang="en-GB" sz="1200" dirty="0"/>
              <a:t> Real Time model</a:t>
            </a:r>
            <a:br>
              <a:rPr lang="en-GB" sz="1200" dirty="0"/>
            </a:br>
            <a:r>
              <a:rPr lang="en-GB" sz="1200" b="1" dirty="0">
                <a:solidFill>
                  <a:srgbClr val="FF0000"/>
                </a:solidFill>
              </a:rPr>
              <a:t>RED</a:t>
            </a:r>
            <a:r>
              <a:rPr lang="en-GB" sz="1200" b="1" dirty="0"/>
              <a:t> &amp; BLUE:</a:t>
            </a:r>
            <a:br>
              <a:rPr lang="en-GB" sz="1200" b="1" dirty="0"/>
            </a:br>
            <a:r>
              <a:rPr lang="en-GB" sz="1200" dirty="0"/>
              <a:t>    Planning model</a:t>
            </a:r>
            <a:br>
              <a:rPr lang="en-GB" sz="1200" dirty="0"/>
            </a:br>
            <a:r>
              <a:rPr lang="en-GB" sz="1200" b="1" dirty="0">
                <a:solidFill>
                  <a:srgbClr val="993399"/>
                </a:solidFill>
              </a:rPr>
              <a:t>VIOLET</a:t>
            </a:r>
            <a:r>
              <a:rPr lang="en-GB" sz="1200" b="1" dirty="0"/>
              <a:t>:</a:t>
            </a:r>
            <a:r>
              <a:rPr lang="en-GB" sz="1200" dirty="0"/>
              <a:t> Under</a:t>
            </a:r>
            <a:br>
              <a:rPr lang="en-GB" sz="1200" dirty="0"/>
            </a:br>
            <a:r>
              <a:rPr lang="en-GB" sz="1200" dirty="0"/>
              <a:t>    development/Future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5BF4E4-40D9-4CD4-8F09-C06754E9A4A5}"/>
              </a:ext>
            </a:extLst>
          </p:cNvPr>
          <p:cNvSpPr txBox="1"/>
          <p:nvPr/>
        </p:nvSpPr>
        <p:spPr>
          <a:xfrm>
            <a:off x="6777038" y="1914459"/>
            <a:ext cx="4911878" cy="6460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i="1" dirty="0">
                <a:ln>
                  <a:solidFill>
                    <a:schemeClr val="accent1"/>
                  </a:solidFill>
                </a:ln>
              </a:rPr>
              <a:t>Drilling fluid characteristics and properties</a:t>
            </a:r>
          </a:p>
          <a:p>
            <a:r>
              <a:rPr lang="nb-NO" i="1" dirty="0">
                <a:ln>
                  <a:solidFill>
                    <a:schemeClr val="accent1"/>
                  </a:solidFill>
                </a:ln>
              </a:rPr>
              <a:t>essential for safe and efficient drilling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4511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5" grpId="0"/>
      <p:bldP spid="14426" grpId="0" animBg="1"/>
      <p:bldP spid="14428" grpId="0" animBg="1"/>
      <p:bldP spid="14429" grpId="0"/>
      <p:bldP spid="14430" grpId="0"/>
      <p:bldP spid="14431" grpId="0"/>
      <p:bldP spid="14432" grpId="0"/>
      <p:bldP spid="14433" grpId="0"/>
      <p:bldP spid="14434" grpId="0"/>
      <p:bldP spid="14435" grpId="0" animBg="1"/>
      <p:bldP spid="14436" grpId="0"/>
      <p:bldP spid="14437" grpId="0" animBg="1"/>
      <p:bldP spid="14438" grpId="0"/>
      <p:bldP spid="14439" grpId="0" animBg="1"/>
      <p:bldP spid="14440" grpId="0"/>
      <p:bldP spid="14441" grpId="0" animBg="1"/>
      <p:bldP spid="14442" grpId="0"/>
      <p:bldP spid="14443" grpId="0" animBg="1"/>
      <p:bldP spid="14444" grpId="0" animBg="1"/>
      <p:bldP spid="14445" grpId="0" animBg="1"/>
      <p:bldP spid="14446" grpId="0" animBg="1"/>
      <p:bldP spid="14447" grpId="0" animBg="1"/>
      <p:bldP spid="14452" grpId="0"/>
      <p:bldP spid="14453" grpId="0" animBg="1"/>
      <p:bldP spid="14454" grpId="0"/>
      <p:bldP spid="14455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8">
            <a:extLst>
              <a:ext uri="{FF2B5EF4-FFF2-40B4-BE49-F238E27FC236}">
                <a16:creationId xmlns:a16="http://schemas.microsoft.com/office/drawing/2014/main" id="{E393044A-FB2C-44FF-9ED7-B99D23280F54}"/>
              </a:ext>
            </a:extLst>
          </p:cNvPr>
          <p:cNvSpPr txBox="1">
            <a:spLocks/>
          </p:cNvSpPr>
          <p:nvPr/>
        </p:nvSpPr>
        <p:spPr bwMode="auto">
          <a:xfrm>
            <a:off x="655781" y="1489364"/>
            <a:ext cx="11176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Rheology and non-Newtonian behavior; stability and model prediction performance, from turbulent flow to stagnant.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Narrow operating pressure window: ±2.5 bar </a:t>
            </a: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bottomhole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pressure accuracy at managed pressure drilling.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Interaction with rock/reservoir; particles &amp; fluids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Complex composition, in the order of 10 constituents (fluids and weight material)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HSE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performance;  topside working environment and cutting discharge impact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Product cost, logistics and on-site preparation and monitoring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Drilling fluid regeneration and  re-use</a:t>
            </a:r>
          </a:p>
          <a:p>
            <a:pPr eaLnBrk="1" hangingPunct="1">
              <a:defRPr/>
            </a:pPr>
            <a:endParaRPr lang="en-US" altLang="en-US" sz="2667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CBC39206-61B0-4A95-A0A5-5234BCA1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10584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Slide </a:t>
            </a:r>
            <a:fld id="{80C768F4-6BA3-4956-8EFC-9122D3D6B974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435DB97-6AED-4299-B9A9-B27D1033C0B9}"/>
              </a:ext>
            </a:extLst>
          </p:cNvPr>
          <p:cNvSpPr txBox="1">
            <a:spLocks/>
          </p:cNvSpPr>
          <p:nvPr/>
        </p:nvSpPr>
        <p:spPr bwMode="auto">
          <a:xfrm>
            <a:off x="339957" y="479136"/>
            <a:ext cx="1117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36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Drilling fluid design - concerns</a:t>
            </a:r>
          </a:p>
        </p:txBody>
      </p:sp>
    </p:spTree>
    <p:extLst>
      <p:ext uri="{BB962C8B-B14F-4D97-AF65-F5344CB8AC3E}">
        <p14:creationId xmlns:p14="http://schemas.microsoft.com/office/powerpoint/2010/main" val="400116668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5">
            <a:extLst>
              <a:ext uri="{FF2B5EF4-FFF2-40B4-BE49-F238E27FC236}">
                <a16:creationId xmlns:a16="http://schemas.microsoft.com/office/drawing/2014/main" id="{CBC39206-61B0-4A95-A0A5-5234BCA1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10584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Slide </a:t>
            </a:r>
            <a:fld id="{80C768F4-6BA3-4956-8EFC-9122D3D6B974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435DB97-6AED-4299-B9A9-B27D1033C0B9}"/>
              </a:ext>
            </a:extLst>
          </p:cNvPr>
          <p:cNvSpPr txBox="1">
            <a:spLocks/>
          </p:cNvSpPr>
          <p:nvPr/>
        </p:nvSpPr>
        <p:spPr bwMode="auto">
          <a:xfrm>
            <a:off x="339957" y="479136"/>
            <a:ext cx="1117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Drilling &amp; Well - </a:t>
            </a:r>
            <a:r>
              <a:rPr lang="en-US" altLang="en-US" sz="3600" dirty="0" err="1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SINTEFs</a:t>
            </a:r>
            <a:r>
              <a:rPr lang="en-US" altLang="en-US" sz="36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 profile and role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F0568FA-6EAB-419E-A190-FCBB7B51ECCD}"/>
              </a:ext>
            </a:extLst>
          </p:cNvPr>
          <p:cNvSpPr txBox="1">
            <a:spLocks/>
          </p:cNvSpPr>
          <p:nvPr/>
        </p:nvSpPr>
        <p:spPr>
          <a:xfrm>
            <a:off x="865238" y="1340768"/>
            <a:ext cx="6253317" cy="4709164"/>
          </a:xfrm>
          <a:prstGeom prst="rect">
            <a:avLst/>
          </a:prstGeom>
        </p:spPr>
        <p:txBody>
          <a:bodyPr>
            <a:normAutofit/>
          </a:bodyPr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00447C"/>
                </a:solidFill>
              </a:rPr>
              <a:t>R&amp;D and advanced technical services within drilling, completion, well intervention and well integrity: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Drilling dynamics and mechanics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Hydraulics &amp; Well Control</a:t>
            </a:r>
          </a:p>
          <a:p>
            <a:pPr lvl="2"/>
            <a:r>
              <a:rPr lang="en-US" sz="1600" dirty="0">
                <a:solidFill>
                  <a:srgbClr val="00447C"/>
                </a:solidFill>
              </a:rPr>
              <a:t>Special solutions: Managed Pressure Drilling and Dual Gradient Drilling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Monitoring &amp; Control</a:t>
            </a:r>
          </a:p>
          <a:p>
            <a:pPr lvl="1"/>
            <a:r>
              <a:rPr lang="en-US" sz="2000" dirty="0">
                <a:solidFill>
                  <a:srgbClr val="00447C"/>
                </a:solidFill>
              </a:rPr>
              <a:t>Well Integrity</a:t>
            </a:r>
          </a:p>
          <a:p>
            <a:pPr lvl="1"/>
            <a:r>
              <a:rPr lang="en-US" sz="2000" dirty="0">
                <a:solidFill>
                  <a:srgbClr val="00447C"/>
                </a:solidFill>
              </a:rPr>
              <a:t>Well abandonment (</a:t>
            </a:r>
            <a:r>
              <a:rPr lang="en-US" sz="2000" dirty="0" err="1">
                <a:solidFill>
                  <a:srgbClr val="00447C"/>
                </a:solidFill>
              </a:rPr>
              <a:t>P&amp;A</a:t>
            </a:r>
            <a:r>
              <a:rPr lang="en-US" sz="2000" dirty="0">
                <a:solidFill>
                  <a:srgbClr val="00447C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447C"/>
                </a:solidFill>
              </a:rPr>
              <a:t>Drilling and well for CO</a:t>
            </a:r>
            <a:r>
              <a:rPr lang="en-US" sz="2000" baseline="-25000" dirty="0">
                <a:solidFill>
                  <a:srgbClr val="00447C"/>
                </a:solidFill>
              </a:rPr>
              <a:t>2</a:t>
            </a:r>
            <a:r>
              <a:rPr lang="en-US" sz="2000" dirty="0">
                <a:solidFill>
                  <a:srgbClr val="00447C"/>
                </a:solidFill>
              </a:rPr>
              <a:t> storage</a:t>
            </a:r>
          </a:p>
          <a:p>
            <a:pPr lvl="1"/>
            <a:r>
              <a:rPr lang="en-US" sz="2000" dirty="0">
                <a:solidFill>
                  <a:srgbClr val="00447C"/>
                </a:solidFill>
              </a:rPr>
              <a:t>Drilling and well for geothermal energy</a:t>
            </a:r>
          </a:p>
          <a:p>
            <a:endParaRPr lang="en-US" dirty="0">
              <a:solidFill>
                <a:srgbClr val="00447C"/>
              </a:solidFill>
            </a:endParaRPr>
          </a:p>
        </p:txBody>
      </p:sp>
      <p:pic>
        <p:nvPicPr>
          <p:cNvPr id="7" name="Picture 2" descr="\\sintef.no\SPF\boss\Felles\_informasjonstjenester\bildearkiv\forskning\2012_Stavanger_Thor_Nielsen\SintefDrillSim_1019.jpg">
            <a:extLst>
              <a:ext uri="{FF2B5EF4-FFF2-40B4-BE49-F238E27FC236}">
                <a16:creationId xmlns:a16="http://schemas.microsoft.com/office/drawing/2014/main" id="{C5B84081-C135-46A5-9816-2EB604DC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4" y="1522697"/>
            <a:ext cx="4854565" cy="32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40CD5CB-E0C6-4FB5-A2B0-78453B2F45FA}"/>
              </a:ext>
            </a:extLst>
          </p:cNvPr>
          <p:cNvSpPr txBox="1">
            <a:spLocks/>
          </p:cNvSpPr>
          <p:nvPr/>
        </p:nvSpPr>
        <p:spPr>
          <a:xfrm>
            <a:off x="7048097" y="4940742"/>
            <a:ext cx="4925021" cy="10449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Example commercialized products; </a:t>
            </a:r>
            <a:r>
              <a:rPr lang="en-US" i="1" dirty="0" err="1">
                <a:solidFill>
                  <a:schemeClr val="tx1"/>
                </a:solidFill>
              </a:rPr>
              <a:t>SINTEFs</a:t>
            </a:r>
            <a:r>
              <a:rPr lang="en-US" i="1" dirty="0">
                <a:solidFill>
                  <a:schemeClr val="tx1"/>
                </a:solidFill>
              </a:rPr>
              <a:t> spin-off company </a:t>
            </a:r>
            <a:r>
              <a:rPr lang="en-US" i="1" dirty="0" err="1">
                <a:solidFill>
                  <a:schemeClr val="tx1"/>
                </a:solidFill>
              </a:rPr>
              <a:t>eDrilling</a:t>
            </a:r>
            <a:r>
              <a:rPr lang="en-US" i="1" dirty="0">
                <a:solidFill>
                  <a:schemeClr val="tx1"/>
                </a:solidFill>
              </a:rPr>
              <a:t> Solutions provide services for drilling and well simulator training and well planning.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8852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93" y="273818"/>
            <a:ext cx="8429684" cy="826689"/>
          </a:xfrm>
        </p:spPr>
        <p:txBody>
          <a:bodyPr/>
          <a:lstStyle/>
          <a:p>
            <a:r>
              <a:rPr lang="en-GB" sz="3600" dirty="0">
                <a:solidFill>
                  <a:srgbClr val="00447C"/>
                </a:solidFill>
              </a:rPr>
              <a:t>Activities, examples</a:t>
            </a:r>
          </a:p>
        </p:txBody>
      </p:sp>
      <p:pic>
        <p:nvPicPr>
          <p:cNvPr id="6" name="Picture 2" descr="P:\Projects\A - Completed Projects\2011\GB cement\Presentasjon\crac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30" y="1036565"/>
            <a:ext cx="2173605" cy="20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35651" y="3115350"/>
            <a:ext cx="252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>
                <a:solidFill>
                  <a:srgbClr val="00447C"/>
                </a:solidFill>
              </a:rPr>
              <a:t>Life-</a:t>
            </a:r>
            <a:r>
              <a:rPr lang="nb-NO" sz="1600" i="1" dirty="0" err="1">
                <a:solidFill>
                  <a:srgbClr val="00447C"/>
                </a:solidFill>
              </a:rPr>
              <a:t>cycle</a:t>
            </a:r>
            <a:r>
              <a:rPr lang="nb-NO" sz="1600" i="1" dirty="0">
                <a:solidFill>
                  <a:srgbClr val="00447C"/>
                </a:solidFill>
              </a:rPr>
              <a:t> </a:t>
            </a:r>
            <a:r>
              <a:rPr lang="nb-NO" sz="1600" i="1" dirty="0" err="1">
                <a:solidFill>
                  <a:srgbClr val="00447C"/>
                </a:solidFill>
              </a:rPr>
              <a:t>well</a:t>
            </a:r>
            <a:r>
              <a:rPr lang="nb-NO" sz="1600" i="1" dirty="0">
                <a:solidFill>
                  <a:srgbClr val="00447C"/>
                </a:solidFill>
              </a:rPr>
              <a:t> </a:t>
            </a:r>
            <a:r>
              <a:rPr lang="nb-NO" sz="1600" i="1" dirty="0" err="1">
                <a:solidFill>
                  <a:srgbClr val="00447C"/>
                </a:solidFill>
              </a:rPr>
              <a:t>integrity</a:t>
            </a:r>
            <a:endParaRPr lang="nb-NO" sz="1600" i="1" dirty="0">
              <a:solidFill>
                <a:srgbClr val="00447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0388" y="3740790"/>
            <a:ext cx="3855767" cy="2321686"/>
            <a:chOff x="4586049" y="149178"/>
            <a:chExt cx="3855767" cy="2321686"/>
          </a:xfrm>
        </p:grpSpPr>
        <p:grpSp>
          <p:nvGrpSpPr>
            <p:cNvPr id="10" name="Group 26"/>
            <p:cNvGrpSpPr>
              <a:grpSpLocks noChangeAspect="1"/>
            </p:cNvGrpSpPr>
            <p:nvPr/>
          </p:nvGrpSpPr>
          <p:grpSpPr bwMode="auto">
            <a:xfrm>
              <a:off x="4586049" y="149178"/>
              <a:ext cx="1730375" cy="2321686"/>
              <a:chOff x="2102" y="1084"/>
              <a:chExt cx="1408" cy="2088"/>
            </a:xfrm>
          </p:grpSpPr>
          <p:sp>
            <p:nvSpPr>
              <p:cNvPr id="29" name="Freeform 27"/>
              <p:cNvSpPr>
                <a:spLocks noChangeAspect="1"/>
              </p:cNvSpPr>
              <p:nvPr/>
            </p:nvSpPr>
            <p:spPr bwMode="auto">
              <a:xfrm>
                <a:off x="2627" y="2633"/>
                <a:ext cx="883" cy="539"/>
              </a:xfrm>
              <a:custGeom>
                <a:avLst/>
                <a:gdLst>
                  <a:gd name="T0" fmla="*/ 711 w 883"/>
                  <a:gd name="T1" fmla="*/ 501 h 539"/>
                  <a:gd name="T2" fmla="*/ 682 w 883"/>
                  <a:gd name="T3" fmla="*/ 539 h 539"/>
                  <a:gd name="T4" fmla="*/ 531 w 883"/>
                  <a:gd name="T5" fmla="*/ 529 h 539"/>
                  <a:gd name="T6" fmla="*/ 456 w 883"/>
                  <a:gd name="T7" fmla="*/ 461 h 539"/>
                  <a:gd name="T8" fmla="*/ 307 w 883"/>
                  <a:gd name="T9" fmla="*/ 404 h 539"/>
                  <a:gd name="T10" fmla="*/ 165 w 883"/>
                  <a:gd name="T11" fmla="*/ 376 h 539"/>
                  <a:gd name="T12" fmla="*/ 71 w 883"/>
                  <a:gd name="T13" fmla="*/ 276 h 539"/>
                  <a:gd name="T14" fmla="*/ 0 w 883"/>
                  <a:gd name="T15" fmla="*/ 241 h 539"/>
                  <a:gd name="T16" fmla="*/ 90 w 883"/>
                  <a:gd name="T17" fmla="*/ 191 h 539"/>
                  <a:gd name="T18" fmla="*/ 106 w 883"/>
                  <a:gd name="T19" fmla="*/ 203 h 539"/>
                  <a:gd name="T20" fmla="*/ 132 w 883"/>
                  <a:gd name="T21" fmla="*/ 168 h 539"/>
                  <a:gd name="T22" fmla="*/ 208 w 883"/>
                  <a:gd name="T23" fmla="*/ 71 h 539"/>
                  <a:gd name="T24" fmla="*/ 229 w 883"/>
                  <a:gd name="T25" fmla="*/ 45 h 539"/>
                  <a:gd name="T26" fmla="*/ 302 w 883"/>
                  <a:gd name="T27" fmla="*/ 0 h 539"/>
                  <a:gd name="T28" fmla="*/ 345 w 883"/>
                  <a:gd name="T29" fmla="*/ 10 h 539"/>
                  <a:gd name="T30" fmla="*/ 508 w 883"/>
                  <a:gd name="T31" fmla="*/ 106 h 539"/>
                  <a:gd name="T32" fmla="*/ 668 w 883"/>
                  <a:gd name="T33" fmla="*/ 196 h 539"/>
                  <a:gd name="T34" fmla="*/ 855 w 883"/>
                  <a:gd name="T35" fmla="*/ 224 h 539"/>
                  <a:gd name="T36" fmla="*/ 883 w 883"/>
                  <a:gd name="T37" fmla="*/ 295 h 539"/>
                  <a:gd name="T38" fmla="*/ 874 w 883"/>
                  <a:gd name="T39" fmla="*/ 366 h 539"/>
                  <a:gd name="T40" fmla="*/ 711 w 883"/>
                  <a:gd name="T41" fmla="*/ 501 h 5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3"/>
                  <a:gd name="T64" fmla="*/ 0 h 539"/>
                  <a:gd name="T65" fmla="*/ 883 w 883"/>
                  <a:gd name="T66" fmla="*/ 539 h 5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3" h="539">
                    <a:moveTo>
                      <a:pt x="711" y="501"/>
                    </a:moveTo>
                    <a:lnTo>
                      <a:pt x="682" y="539"/>
                    </a:lnTo>
                    <a:lnTo>
                      <a:pt x="531" y="529"/>
                    </a:lnTo>
                    <a:lnTo>
                      <a:pt x="456" y="461"/>
                    </a:lnTo>
                    <a:lnTo>
                      <a:pt x="307" y="404"/>
                    </a:lnTo>
                    <a:lnTo>
                      <a:pt x="165" y="376"/>
                    </a:lnTo>
                    <a:lnTo>
                      <a:pt x="71" y="276"/>
                    </a:lnTo>
                    <a:lnTo>
                      <a:pt x="0" y="241"/>
                    </a:lnTo>
                    <a:lnTo>
                      <a:pt x="90" y="191"/>
                    </a:lnTo>
                    <a:lnTo>
                      <a:pt x="106" y="203"/>
                    </a:lnTo>
                    <a:lnTo>
                      <a:pt x="132" y="168"/>
                    </a:lnTo>
                    <a:lnTo>
                      <a:pt x="208" y="71"/>
                    </a:lnTo>
                    <a:lnTo>
                      <a:pt x="229" y="45"/>
                    </a:lnTo>
                    <a:lnTo>
                      <a:pt x="302" y="0"/>
                    </a:lnTo>
                    <a:lnTo>
                      <a:pt x="345" y="10"/>
                    </a:lnTo>
                    <a:lnTo>
                      <a:pt x="508" y="106"/>
                    </a:lnTo>
                    <a:lnTo>
                      <a:pt x="668" y="196"/>
                    </a:lnTo>
                    <a:lnTo>
                      <a:pt x="855" y="224"/>
                    </a:lnTo>
                    <a:lnTo>
                      <a:pt x="883" y="295"/>
                    </a:lnTo>
                    <a:lnTo>
                      <a:pt x="874" y="366"/>
                    </a:lnTo>
                    <a:lnTo>
                      <a:pt x="711" y="501"/>
                    </a:lnTo>
                    <a:close/>
                  </a:path>
                </a:pathLst>
              </a:custGeom>
              <a:solidFill>
                <a:srgbClr val="F7D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" name="Freeform 28"/>
              <p:cNvSpPr>
                <a:spLocks noChangeAspect="1"/>
              </p:cNvSpPr>
              <p:nvPr/>
            </p:nvSpPr>
            <p:spPr bwMode="auto">
              <a:xfrm>
                <a:off x="2251" y="2496"/>
                <a:ext cx="678" cy="378"/>
              </a:xfrm>
              <a:custGeom>
                <a:avLst/>
                <a:gdLst>
                  <a:gd name="T0" fmla="*/ 584 w 678"/>
                  <a:gd name="T1" fmla="*/ 208 h 378"/>
                  <a:gd name="T2" fmla="*/ 605 w 678"/>
                  <a:gd name="T3" fmla="*/ 182 h 378"/>
                  <a:gd name="T4" fmla="*/ 678 w 678"/>
                  <a:gd name="T5" fmla="*/ 137 h 378"/>
                  <a:gd name="T6" fmla="*/ 593 w 678"/>
                  <a:gd name="T7" fmla="*/ 113 h 378"/>
                  <a:gd name="T8" fmla="*/ 397 w 678"/>
                  <a:gd name="T9" fmla="*/ 33 h 378"/>
                  <a:gd name="T10" fmla="*/ 340 w 678"/>
                  <a:gd name="T11" fmla="*/ 0 h 378"/>
                  <a:gd name="T12" fmla="*/ 270 w 678"/>
                  <a:gd name="T13" fmla="*/ 14 h 378"/>
                  <a:gd name="T14" fmla="*/ 260 w 678"/>
                  <a:gd name="T15" fmla="*/ 26 h 378"/>
                  <a:gd name="T16" fmla="*/ 208 w 678"/>
                  <a:gd name="T17" fmla="*/ 38 h 378"/>
                  <a:gd name="T18" fmla="*/ 116 w 678"/>
                  <a:gd name="T19" fmla="*/ 59 h 378"/>
                  <a:gd name="T20" fmla="*/ 71 w 678"/>
                  <a:gd name="T21" fmla="*/ 71 h 378"/>
                  <a:gd name="T22" fmla="*/ 64 w 678"/>
                  <a:gd name="T23" fmla="*/ 102 h 378"/>
                  <a:gd name="T24" fmla="*/ 0 w 678"/>
                  <a:gd name="T25" fmla="*/ 132 h 378"/>
                  <a:gd name="T26" fmla="*/ 12 w 678"/>
                  <a:gd name="T27" fmla="*/ 156 h 378"/>
                  <a:gd name="T28" fmla="*/ 99 w 678"/>
                  <a:gd name="T29" fmla="*/ 276 h 378"/>
                  <a:gd name="T30" fmla="*/ 241 w 678"/>
                  <a:gd name="T31" fmla="*/ 310 h 378"/>
                  <a:gd name="T32" fmla="*/ 376 w 678"/>
                  <a:gd name="T33" fmla="*/ 378 h 378"/>
                  <a:gd name="T34" fmla="*/ 466 w 678"/>
                  <a:gd name="T35" fmla="*/ 328 h 378"/>
                  <a:gd name="T36" fmla="*/ 482 w 678"/>
                  <a:gd name="T37" fmla="*/ 340 h 378"/>
                  <a:gd name="T38" fmla="*/ 508 w 678"/>
                  <a:gd name="T39" fmla="*/ 305 h 378"/>
                  <a:gd name="T40" fmla="*/ 584 w 678"/>
                  <a:gd name="T41" fmla="*/ 208 h 3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8"/>
                  <a:gd name="T64" fmla="*/ 0 h 378"/>
                  <a:gd name="T65" fmla="*/ 678 w 678"/>
                  <a:gd name="T66" fmla="*/ 378 h 3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8" h="378">
                    <a:moveTo>
                      <a:pt x="584" y="208"/>
                    </a:moveTo>
                    <a:lnTo>
                      <a:pt x="605" y="182"/>
                    </a:lnTo>
                    <a:lnTo>
                      <a:pt x="678" y="137"/>
                    </a:lnTo>
                    <a:lnTo>
                      <a:pt x="593" y="113"/>
                    </a:lnTo>
                    <a:lnTo>
                      <a:pt x="397" y="33"/>
                    </a:lnTo>
                    <a:lnTo>
                      <a:pt x="340" y="0"/>
                    </a:lnTo>
                    <a:lnTo>
                      <a:pt x="270" y="14"/>
                    </a:lnTo>
                    <a:lnTo>
                      <a:pt x="260" y="26"/>
                    </a:lnTo>
                    <a:lnTo>
                      <a:pt x="208" y="38"/>
                    </a:lnTo>
                    <a:lnTo>
                      <a:pt x="116" y="59"/>
                    </a:lnTo>
                    <a:lnTo>
                      <a:pt x="71" y="71"/>
                    </a:lnTo>
                    <a:lnTo>
                      <a:pt x="64" y="102"/>
                    </a:lnTo>
                    <a:lnTo>
                      <a:pt x="0" y="132"/>
                    </a:lnTo>
                    <a:lnTo>
                      <a:pt x="12" y="156"/>
                    </a:lnTo>
                    <a:lnTo>
                      <a:pt x="99" y="276"/>
                    </a:lnTo>
                    <a:lnTo>
                      <a:pt x="241" y="310"/>
                    </a:lnTo>
                    <a:lnTo>
                      <a:pt x="376" y="378"/>
                    </a:lnTo>
                    <a:lnTo>
                      <a:pt x="466" y="328"/>
                    </a:lnTo>
                    <a:lnTo>
                      <a:pt x="482" y="340"/>
                    </a:lnTo>
                    <a:lnTo>
                      <a:pt x="508" y="305"/>
                    </a:lnTo>
                    <a:lnTo>
                      <a:pt x="584" y="208"/>
                    </a:lnTo>
                    <a:close/>
                  </a:path>
                </a:pathLst>
              </a:custGeom>
              <a:solidFill>
                <a:srgbClr val="CE9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" name="Freeform 29"/>
              <p:cNvSpPr>
                <a:spLocks noChangeAspect="1"/>
              </p:cNvSpPr>
              <p:nvPr/>
            </p:nvSpPr>
            <p:spPr bwMode="auto">
              <a:xfrm>
                <a:off x="2190" y="2040"/>
                <a:ext cx="401" cy="588"/>
              </a:xfrm>
              <a:custGeom>
                <a:avLst/>
                <a:gdLst>
                  <a:gd name="T0" fmla="*/ 2 w 401"/>
                  <a:gd name="T1" fmla="*/ 461 h 588"/>
                  <a:gd name="T2" fmla="*/ 12 w 401"/>
                  <a:gd name="T3" fmla="*/ 255 h 588"/>
                  <a:gd name="T4" fmla="*/ 0 w 401"/>
                  <a:gd name="T5" fmla="*/ 206 h 588"/>
                  <a:gd name="T6" fmla="*/ 87 w 401"/>
                  <a:gd name="T7" fmla="*/ 168 h 588"/>
                  <a:gd name="T8" fmla="*/ 94 w 401"/>
                  <a:gd name="T9" fmla="*/ 180 h 588"/>
                  <a:gd name="T10" fmla="*/ 132 w 401"/>
                  <a:gd name="T11" fmla="*/ 154 h 588"/>
                  <a:gd name="T12" fmla="*/ 179 w 401"/>
                  <a:gd name="T13" fmla="*/ 121 h 588"/>
                  <a:gd name="T14" fmla="*/ 217 w 401"/>
                  <a:gd name="T15" fmla="*/ 95 h 588"/>
                  <a:gd name="T16" fmla="*/ 269 w 401"/>
                  <a:gd name="T17" fmla="*/ 29 h 588"/>
                  <a:gd name="T18" fmla="*/ 307 w 401"/>
                  <a:gd name="T19" fmla="*/ 0 h 588"/>
                  <a:gd name="T20" fmla="*/ 288 w 401"/>
                  <a:gd name="T21" fmla="*/ 118 h 588"/>
                  <a:gd name="T22" fmla="*/ 302 w 401"/>
                  <a:gd name="T23" fmla="*/ 236 h 588"/>
                  <a:gd name="T24" fmla="*/ 297 w 401"/>
                  <a:gd name="T25" fmla="*/ 385 h 588"/>
                  <a:gd name="T26" fmla="*/ 359 w 401"/>
                  <a:gd name="T27" fmla="*/ 432 h 588"/>
                  <a:gd name="T28" fmla="*/ 401 w 401"/>
                  <a:gd name="T29" fmla="*/ 456 h 588"/>
                  <a:gd name="T30" fmla="*/ 331 w 401"/>
                  <a:gd name="T31" fmla="*/ 470 h 588"/>
                  <a:gd name="T32" fmla="*/ 321 w 401"/>
                  <a:gd name="T33" fmla="*/ 482 h 588"/>
                  <a:gd name="T34" fmla="*/ 269 w 401"/>
                  <a:gd name="T35" fmla="*/ 494 h 588"/>
                  <a:gd name="T36" fmla="*/ 177 w 401"/>
                  <a:gd name="T37" fmla="*/ 515 h 588"/>
                  <a:gd name="T38" fmla="*/ 132 w 401"/>
                  <a:gd name="T39" fmla="*/ 527 h 588"/>
                  <a:gd name="T40" fmla="*/ 125 w 401"/>
                  <a:gd name="T41" fmla="*/ 558 h 588"/>
                  <a:gd name="T42" fmla="*/ 61 w 401"/>
                  <a:gd name="T43" fmla="*/ 588 h 588"/>
                  <a:gd name="T44" fmla="*/ 2 w 401"/>
                  <a:gd name="T45" fmla="*/ 461 h 5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1"/>
                  <a:gd name="T70" fmla="*/ 0 h 588"/>
                  <a:gd name="T71" fmla="*/ 401 w 401"/>
                  <a:gd name="T72" fmla="*/ 588 h 5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1" h="588">
                    <a:moveTo>
                      <a:pt x="2" y="461"/>
                    </a:moveTo>
                    <a:lnTo>
                      <a:pt x="12" y="255"/>
                    </a:lnTo>
                    <a:lnTo>
                      <a:pt x="0" y="206"/>
                    </a:lnTo>
                    <a:lnTo>
                      <a:pt x="87" y="168"/>
                    </a:lnTo>
                    <a:lnTo>
                      <a:pt x="94" y="180"/>
                    </a:lnTo>
                    <a:lnTo>
                      <a:pt x="132" y="154"/>
                    </a:lnTo>
                    <a:lnTo>
                      <a:pt x="179" y="121"/>
                    </a:lnTo>
                    <a:lnTo>
                      <a:pt x="217" y="95"/>
                    </a:lnTo>
                    <a:lnTo>
                      <a:pt x="269" y="29"/>
                    </a:lnTo>
                    <a:lnTo>
                      <a:pt x="307" y="0"/>
                    </a:lnTo>
                    <a:lnTo>
                      <a:pt x="288" y="118"/>
                    </a:lnTo>
                    <a:lnTo>
                      <a:pt x="302" y="236"/>
                    </a:lnTo>
                    <a:lnTo>
                      <a:pt x="297" y="385"/>
                    </a:lnTo>
                    <a:lnTo>
                      <a:pt x="359" y="432"/>
                    </a:lnTo>
                    <a:lnTo>
                      <a:pt x="401" y="456"/>
                    </a:lnTo>
                    <a:lnTo>
                      <a:pt x="331" y="470"/>
                    </a:lnTo>
                    <a:lnTo>
                      <a:pt x="321" y="482"/>
                    </a:lnTo>
                    <a:lnTo>
                      <a:pt x="269" y="494"/>
                    </a:lnTo>
                    <a:lnTo>
                      <a:pt x="177" y="515"/>
                    </a:lnTo>
                    <a:lnTo>
                      <a:pt x="132" y="527"/>
                    </a:lnTo>
                    <a:lnTo>
                      <a:pt x="125" y="558"/>
                    </a:lnTo>
                    <a:lnTo>
                      <a:pt x="61" y="588"/>
                    </a:lnTo>
                    <a:lnTo>
                      <a:pt x="2" y="461"/>
                    </a:lnTo>
                    <a:close/>
                  </a:path>
                </a:pathLst>
              </a:custGeom>
              <a:solidFill>
                <a:srgbClr val="F7D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" name="Freeform 30"/>
              <p:cNvSpPr>
                <a:spLocks noChangeAspect="1"/>
              </p:cNvSpPr>
              <p:nvPr/>
            </p:nvSpPr>
            <p:spPr bwMode="auto">
              <a:xfrm>
                <a:off x="2112" y="1731"/>
                <a:ext cx="453" cy="515"/>
              </a:xfrm>
              <a:custGeom>
                <a:avLst/>
                <a:gdLst>
                  <a:gd name="T0" fmla="*/ 453 w 453"/>
                  <a:gd name="T1" fmla="*/ 0 h 515"/>
                  <a:gd name="T2" fmla="*/ 416 w 453"/>
                  <a:gd name="T3" fmla="*/ 0 h 515"/>
                  <a:gd name="T4" fmla="*/ 364 w 453"/>
                  <a:gd name="T5" fmla="*/ 2 h 515"/>
                  <a:gd name="T6" fmla="*/ 319 w 453"/>
                  <a:gd name="T7" fmla="*/ 2 h 515"/>
                  <a:gd name="T8" fmla="*/ 271 w 453"/>
                  <a:gd name="T9" fmla="*/ 5 h 515"/>
                  <a:gd name="T10" fmla="*/ 208 w 453"/>
                  <a:gd name="T11" fmla="*/ 5 h 515"/>
                  <a:gd name="T12" fmla="*/ 158 w 453"/>
                  <a:gd name="T13" fmla="*/ 2 h 515"/>
                  <a:gd name="T14" fmla="*/ 104 w 453"/>
                  <a:gd name="T15" fmla="*/ 5 h 515"/>
                  <a:gd name="T16" fmla="*/ 49 w 453"/>
                  <a:gd name="T17" fmla="*/ 0 h 515"/>
                  <a:gd name="T18" fmla="*/ 0 w 453"/>
                  <a:gd name="T19" fmla="*/ 7 h 515"/>
                  <a:gd name="T20" fmla="*/ 0 w 453"/>
                  <a:gd name="T21" fmla="*/ 5 h 515"/>
                  <a:gd name="T22" fmla="*/ 42 w 453"/>
                  <a:gd name="T23" fmla="*/ 194 h 515"/>
                  <a:gd name="T24" fmla="*/ 42 w 453"/>
                  <a:gd name="T25" fmla="*/ 385 h 515"/>
                  <a:gd name="T26" fmla="*/ 78 w 453"/>
                  <a:gd name="T27" fmla="*/ 515 h 515"/>
                  <a:gd name="T28" fmla="*/ 165 w 453"/>
                  <a:gd name="T29" fmla="*/ 477 h 515"/>
                  <a:gd name="T30" fmla="*/ 172 w 453"/>
                  <a:gd name="T31" fmla="*/ 489 h 515"/>
                  <a:gd name="T32" fmla="*/ 210 w 453"/>
                  <a:gd name="T33" fmla="*/ 463 h 515"/>
                  <a:gd name="T34" fmla="*/ 257 w 453"/>
                  <a:gd name="T35" fmla="*/ 430 h 515"/>
                  <a:gd name="T36" fmla="*/ 295 w 453"/>
                  <a:gd name="T37" fmla="*/ 404 h 515"/>
                  <a:gd name="T38" fmla="*/ 347 w 453"/>
                  <a:gd name="T39" fmla="*/ 338 h 515"/>
                  <a:gd name="T40" fmla="*/ 385 w 453"/>
                  <a:gd name="T41" fmla="*/ 309 h 515"/>
                  <a:gd name="T42" fmla="*/ 394 w 453"/>
                  <a:gd name="T43" fmla="*/ 257 h 515"/>
                  <a:gd name="T44" fmla="*/ 432 w 453"/>
                  <a:gd name="T45" fmla="*/ 71 h 515"/>
                  <a:gd name="T46" fmla="*/ 451 w 453"/>
                  <a:gd name="T47" fmla="*/ 5 h 515"/>
                  <a:gd name="T48" fmla="*/ 453 w 453"/>
                  <a:gd name="T49" fmla="*/ 0 h 5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3"/>
                  <a:gd name="T76" fmla="*/ 0 h 515"/>
                  <a:gd name="T77" fmla="*/ 453 w 453"/>
                  <a:gd name="T78" fmla="*/ 515 h 5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3" h="515">
                    <a:moveTo>
                      <a:pt x="453" y="0"/>
                    </a:moveTo>
                    <a:lnTo>
                      <a:pt x="416" y="0"/>
                    </a:lnTo>
                    <a:lnTo>
                      <a:pt x="364" y="2"/>
                    </a:lnTo>
                    <a:lnTo>
                      <a:pt x="319" y="2"/>
                    </a:lnTo>
                    <a:lnTo>
                      <a:pt x="271" y="5"/>
                    </a:lnTo>
                    <a:lnTo>
                      <a:pt x="208" y="5"/>
                    </a:lnTo>
                    <a:lnTo>
                      <a:pt x="158" y="2"/>
                    </a:lnTo>
                    <a:lnTo>
                      <a:pt x="104" y="5"/>
                    </a:lnTo>
                    <a:lnTo>
                      <a:pt x="49" y="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2" y="194"/>
                    </a:lnTo>
                    <a:lnTo>
                      <a:pt x="42" y="385"/>
                    </a:lnTo>
                    <a:lnTo>
                      <a:pt x="78" y="515"/>
                    </a:lnTo>
                    <a:lnTo>
                      <a:pt x="165" y="477"/>
                    </a:lnTo>
                    <a:lnTo>
                      <a:pt x="172" y="489"/>
                    </a:lnTo>
                    <a:lnTo>
                      <a:pt x="210" y="463"/>
                    </a:lnTo>
                    <a:lnTo>
                      <a:pt x="257" y="430"/>
                    </a:lnTo>
                    <a:lnTo>
                      <a:pt x="295" y="404"/>
                    </a:lnTo>
                    <a:lnTo>
                      <a:pt x="347" y="338"/>
                    </a:lnTo>
                    <a:lnTo>
                      <a:pt x="385" y="309"/>
                    </a:lnTo>
                    <a:lnTo>
                      <a:pt x="394" y="257"/>
                    </a:lnTo>
                    <a:lnTo>
                      <a:pt x="432" y="71"/>
                    </a:lnTo>
                    <a:lnTo>
                      <a:pt x="451" y="5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F7F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" name="Freeform 31"/>
              <p:cNvSpPr>
                <a:spLocks noChangeAspect="1"/>
              </p:cNvSpPr>
              <p:nvPr/>
            </p:nvSpPr>
            <p:spPr bwMode="auto">
              <a:xfrm>
                <a:off x="2112" y="1731"/>
                <a:ext cx="453" cy="515"/>
              </a:xfrm>
              <a:custGeom>
                <a:avLst/>
                <a:gdLst>
                  <a:gd name="T0" fmla="*/ 453 w 453"/>
                  <a:gd name="T1" fmla="*/ 0 h 515"/>
                  <a:gd name="T2" fmla="*/ 416 w 453"/>
                  <a:gd name="T3" fmla="*/ 0 h 515"/>
                  <a:gd name="T4" fmla="*/ 364 w 453"/>
                  <a:gd name="T5" fmla="*/ 2 h 515"/>
                  <a:gd name="T6" fmla="*/ 319 w 453"/>
                  <a:gd name="T7" fmla="*/ 2 h 515"/>
                  <a:gd name="T8" fmla="*/ 271 w 453"/>
                  <a:gd name="T9" fmla="*/ 5 h 515"/>
                  <a:gd name="T10" fmla="*/ 208 w 453"/>
                  <a:gd name="T11" fmla="*/ 5 h 515"/>
                  <a:gd name="T12" fmla="*/ 158 w 453"/>
                  <a:gd name="T13" fmla="*/ 2 h 515"/>
                  <a:gd name="T14" fmla="*/ 104 w 453"/>
                  <a:gd name="T15" fmla="*/ 5 h 515"/>
                  <a:gd name="T16" fmla="*/ 49 w 453"/>
                  <a:gd name="T17" fmla="*/ 0 h 515"/>
                  <a:gd name="T18" fmla="*/ 0 w 453"/>
                  <a:gd name="T19" fmla="*/ 7 h 515"/>
                  <a:gd name="T20" fmla="*/ 0 w 453"/>
                  <a:gd name="T21" fmla="*/ 5 h 515"/>
                  <a:gd name="T22" fmla="*/ 42 w 453"/>
                  <a:gd name="T23" fmla="*/ 194 h 515"/>
                  <a:gd name="T24" fmla="*/ 42 w 453"/>
                  <a:gd name="T25" fmla="*/ 385 h 515"/>
                  <a:gd name="T26" fmla="*/ 78 w 453"/>
                  <a:gd name="T27" fmla="*/ 515 h 515"/>
                  <a:gd name="T28" fmla="*/ 165 w 453"/>
                  <a:gd name="T29" fmla="*/ 477 h 515"/>
                  <a:gd name="T30" fmla="*/ 172 w 453"/>
                  <a:gd name="T31" fmla="*/ 489 h 515"/>
                  <a:gd name="T32" fmla="*/ 210 w 453"/>
                  <a:gd name="T33" fmla="*/ 463 h 515"/>
                  <a:gd name="T34" fmla="*/ 257 w 453"/>
                  <a:gd name="T35" fmla="*/ 430 h 515"/>
                  <a:gd name="T36" fmla="*/ 295 w 453"/>
                  <a:gd name="T37" fmla="*/ 404 h 515"/>
                  <a:gd name="T38" fmla="*/ 347 w 453"/>
                  <a:gd name="T39" fmla="*/ 338 h 515"/>
                  <a:gd name="T40" fmla="*/ 385 w 453"/>
                  <a:gd name="T41" fmla="*/ 309 h 515"/>
                  <a:gd name="T42" fmla="*/ 394 w 453"/>
                  <a:gd name="T43" fmla="*/ 257 h 515"/>
                  <a:gd name="T44" fmla="*/ 432 w 453"/>
                  <a:gd name="T45" fmla="*/ 71 h 515"/>
                  <a:gd name="T46" fmla="*/ 451 w 453"/>
                  <a:gd name="T47" fmla="*/ 5 h 5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3"/>
                  <a:gd name="T73" fmla="*/ 0 h 515"/>
                  <a:gd name="T74" fmla="*/ 453 w 453"/>
                  <a:gd name="T75" fmla="*/ 515 h 5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3" h="515">
                    <a:moveTo>
                      <a:pt x="453" y="0"/>
                    </a:moveTo>
                    <a:lnTo>
                      <a:pt x="416" y="0"/>
                    </a:lnTo>
                    <a:lnTo>
                      <a:pt x="364" y="2"/>
                    </a:lnTo>
                    <a:lnTo>
                      <a:pt x="319" y="2"/>
                    </a:lnTo>
                    <a:lnTo>
                      <a:pt x="271" y="5"/>
                    </a:lnTo>
                    <a:lnTo>
                      <a:pt x="208" y="5"/>
                    </a:lnTo>
                    <a:lnTo>
                      <a:pt x="158" y="2"/>
                    </a:lnTo>
                    <a:lnTo>
                      <a:pt x="104" y="5"/>
                    </a:lnTo>
                    <a:lnTo>
                      <a:pt x="49" y="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2" y="194"/>
                    </a:lnTo>
                    <a:lnTo>
                      <a:pt x="42" y="385"/>
                    </a:lnTo>
                    <a:lnTo>
                      <a:pt x="78" y="515"/>
                    </a:lnTo>
                    <a:lnTo>
                      <a:pt x="165" y="477"/>
                    </a:lnTo>
                    <a:lnTo>
                      <a:pt x="172" y="489"/>
                    </a:lnTo>
                    <a:lnTo>
                      <a:pt x="210" y="463"/>
                    </a:lnTo>
                    <a:lnTo>
                      <a:pt x="257" y="430"/>
                    </a:lnTo>
                    <a:lnTo>
                      <a:pt x="295" y="404"/>
                    </a:lnTo>
                    <a:lnTo>
                      <a:pt x="347" y="338"/>
                    </a:lnTo>
                    <a:lnTo>
                      <a:pt x="385" y="309"/>
                    </a:lnTo>
                    <a:lnTo>
                      <a:pt x="394" y="257"/>
                    </a:lnTo>
                    <a:lnTo>
                      <a:pt x="432" y="71"/>
                    </a:lnTo>
                    <a:lnTo>
                      <a:pt x="451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" name="Freeform 32"/>
              <p:cNvSpPr>
                <a:spLocks noChangeAspect="1"/>
              </p:cNvSpPr>
              <p:nvPr/>
            </p:nvSpPr>
            <p:spPr bwMode="auto">
              <a:xfrm>
                <a:off x="2322" y="1736"/>
                <a:ext cx="1179" cy="1398"/>
              </a:xfrm>
              <a:custGeom>
                <a:avLst/>
                <a:gdLst>
                  <a:gd name="T0" fmla="*/ 1179 w 1179"/>
                  <a:gd name="T1" fmla="*/ 1263 h 1398"/>
                  <a:gd name="T2" fmla="*/ 149 w 1179"/>
                  <a:gd name="T3" fmla="*/ 805 h 1398"/>
                  <a:gd name="T4" fmla="*/ 132 w 1179"/>
                  <a:gd name="T5" fmla="*/ 798 h 1398"/>
                  <a:gd name="T6" fmla="*/ 118 w 1179"/>
                  <a:gd name="T7" fmla="*/ 788 h 1398"/>
                  <a:gd name="T8" fmla="*/ 106 w 1179"/>
                  <a:gd name="T9" fmla="*/ 779 h 1398"/>
                  <a:gd name="T10" fmla="*/ 95 w 1179"/>
                  <a:gd name="T11" fmla="*/ 767 h 1398"/>
                  <a:gd name="T12" fmla="*/ 83 w 1179"/>
                  <a:gd name="T13" fmla="*/ 755 h 1398"/>
                  <a:gd name="T14" fmla="*/ 73 w 1179"/>
                  <a:gd name="T15" fmla="*/ 741 h 1398"/>
                  <a:gd name="T16" fmla="*/ 66 w 1179"/>
                  <a:gd name="T17" fmla="*/ 727 h 1398"/>
                  <a:gd name="T18" fmla="*/ 59 w 1179"/>
                  <a:gd name="T19" fmla="*/ 713 h 1398"/>
                  <a:gd name="T20" fmla="*/ 54 w 1179"/>
                  <a:gd name="T21" fmla="*/ 696 h 1398"/>
                  <a:gd name="T22" fmla="*/ 50 w 1179"/>
                  <a:gd name="T23" fmla="*/ 682 h 1398"/>
                  <a:gd name="T24" fmla="*/ 47 w 1179"/>
                  <a:gd name="T25" fmla="*/ 666 h 1398"/>
                  <a:gd name="T26" fmla="*/ 47 w 1179"/>
                  <a:gd name="T27" fmla="*/ 649 h 1398"/>
                  <a:gd name="T28" fmla="*/ 47 w 1179"/>
                  <a:gd name="T29" fmla="*/ 0 h 1398"/>
                  <a:gd name="T30" fmla="*/ 0 w 1179"/>
                  <a:gd name="T31" fmla="*/ 0 h 1398"/>
                  <a:gd name="T32" fmla="*/ 0 w 1179"/>
                  <a:gd name="T33" fmla="*/ 685 h 1398"/>
                  <a:gd name="T34" fmla="*/ 0 w 1179"/>
                  <a:gd name="T35" fmla="*/ 703 h 1398"/>
                  <a:gd name="T36" fmla="*/ 2 w 1179"/>
                  <a:gd name="T37" fmla="*/ 722 h 1398"/>
                  <a:gd name="T38" fmla="*/ 7 w 1179"/>
                  <a:gd name="T39" fmla="*/ 741 h 1398"/>
                  <a:gd name="T40" fmla="*/ 12 w 1179"/>
                  <a:gd name="T41" fmla="*/ 760 h 1398"/>
                  <a:gd name="T42" fmla="*/ 19 w 1179"/>
                  <a:gd name="T43" fmla="*/ 779 h 1398"/>
                  <a:gd name="T44" fmla="*/ 28 w 1179"/>
                  <a:gd name="T45" fmla="*/ 796 h 1398"/>
                  <a:gd name="T46" fmla="*/ 40 w 1179"/>
                  <a:gd name="T47" fmla="*/ 812 h 1398"/>
                  <a:gd name="T48" fmla="*/ 52 w 1179"/>
                  <a:gd name="T49" fmla="*/ 829 h 1398"/>
                  <a:gd name="T50" fmla="*/ 64 w 1179"/>
                  <a:gd name="T51" fmla="*/ 840 h 1398"/>
                  <a:gd name="T52" fmla="*/ 78 w 1179"/>
                  <a:gd name="T53" fmla="*/ 855 h 1398"/>
                  <a:gd name="T54" fmla="*/ 95 w 1179"/>
                  <a:gd name="T55" fmla="*/ 866 h 1398"/>
                  <a:gd name="T56" fmla="*/ 111 w 1179"/>
                  <a:gd name="T57" fmla="*/ 876 h 1398"/>
                  <a:gd name="T58" fmla="*/ 1016 w 1179"/>
                  <a:gd name="T59" fmla="*/ 1398 h 1398"/>
                  <a:gd name="T60" fmla="*/ 1179 w 1179"/>
                  <a:gd name="T61" fmla="*/ 1263 h 13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79"/>
                  <a:gd name="T94" fmla="*/ 0 h 1398"/>
                  <a:gd name="T95" fmla="*/ 1179 w 1179"/>
                  <a:gd name="T96" fmla="*/ 1398 h 139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79" h="1398">
                    <a:moveTo>
                      <a:pt x="1179" y="1263"/>
                    </a:moveTo>
                    <a:lnTo>
                      <a:pt x="149" y="805"/>
                    </a:lnTo>
                    <a:lnTo>
                      <a:pt x="132" y="798"/>
                    </a:lnTo>
                    <a:lnTo>
                      <a:pt x="118" y="788"/>
                    </a:lnTo>
                    <a:lnTo>
                      <a:pt x="106" y="779"/>
                    </a:lnTo>
                    <a:lnTo>
                      <a:pt x="95" y="767"/>
                    </a:lnTo>
                    <a:lnTo>
                      <a:pt x="83" y="755"/>
                    </a:lnTo>
                    <a:lnTo>
                      <a:pt x="73" y="741"/>
                    </a:lnTo>
                    <a:lnTo>
                      <a:pt x="66" y="727"/>
                    </a:lnTo>
                    <a:lnTo>
                      <a:pt x="59" y="713"/>
                    </a:lnTo>
                    <a:lnTo>
                      <a:pt x="54" y="696"/>
                    </a:lnTo>
                    <a:lnTo>
                      <a:pt x="50" y="682"/>
                    </a:lnTo>
                    <a:lnTo>
                      <a:pt x="47" y="666"/>
                    </a:lnTo>
                    <a:lnTo>
                      <a:pt x="47" y="649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685"/>
                    </a:lnTo>
                    <a:lnTo>
                      <a:pt x="0" y="703"/>
                    </a:lnTo>
                    <a:lnTo>
                      <a:pt x="2" y="722"/>
                    </a:lnTo>
                    <a:lnTo>
                      <a:pt x="7" y="741"/>
                    </a:lnTo>
                    <a:lnTo>
                      <a:pt x="12" y="760"/>
                    </a:lnTo>
                    <a:lnTo>
                      <a:pt x="19" y="779"/>
                    </a:lnTo>
                    <a:lnTo>
                      <a:pt x="28" y="796"/>
                    </a:lnTo>
                    <a:lnTo>
                      <a:pt x="40" y="812"/>
                    </a:lnTo>
                    <a:lnTo>
                      <a:pt x="52" y="829"/>
                    </a:lnTo>
                    <a:lnTo>
                      <a:pt x="64" y="840"/>
                    </a:lnTo>
                    <a:lnTo>
                      <a:pt x="78" y="855"/>
                    </a:lnTo>
                    <a:lnTo>
                      <a:pt x="95" y="866"/>
                    </a:lnTo>
                    <a:lnTo>
                      <a:pt x="111" y="876"/>
                    </a:lnTo>
                    <a:lnTo>
                      <a:pt x="1016" y="1398"/>
                    </a:lnTo>
                    <a:lnTo>
                      <a:pt x="1179" y="1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" name="Freeform 33"/>
              <p:cNvSpPr>
                <a:spLocks noChangeAspect="1"/>
              </p:cNvSpPr>
              <p:nvPr/>
            </p:nvSpPr>
            <p:spPr bwMode="auto">
              <a:xfrm>
                <a:off x="2183" y="1084"/>
                <a:ext cx="328" cy="652"/>
              </a:xfrm>
              <a:custGeom>
                <a:avLst/>
                <a:gdLst>
                  <a:gd name="T0" fmla="*/ 30 w 328"/>
                  <a:gd name="T1" fmla="*/ 519 h 652"/>
                  <a:gd name="T2" fmla="*/ 26 w 328"/>
                  <a:gd name="T3" fmla="*/ 522 h 652"/>
                  <a:gd name="T4" fmla="*/ 23 w 328"/>
                  <a:gd name="T5" fmla="*/ 529 h 652"/>
                  <a:gd name="T6" fmla="*/ 33 w 328"/>
                  <a:gd name="T7" fmla="*/ 652 h 652"/>
                  <a:gd name="T8" fmla="*/ 137 w 328"/>
                  <a:gd name="T9" fmla="*/ 652 h 652"/>
                  <a:gd name="T10" fmla="*/ 248 w 328"/>
                  <a:gd name="T11" fmla="*/ 649 h 652"/>
                  <a:gd name="T12" fmla="*/ 297 w 328"/>
                  <a:gd name="T13" fmla="*/ 652 h 652"/>
                  <a:gd name="T14" fmla="*/ 297 w 328"/>
                  <a:gd name="T15" fmla="*/ 526 h 652"/>
                  <a:gd name="T16" fmla="*/ 293 w 328"/>
                  <a:gd name="T17" fmla="*/ 522 h 652"/>
                  <a:gd name="T18" fmla="*/ 271 w 328"/>
                  <a:gd name="T19" fmla="*/ 519 h 652"/>
                  <a:gd name="T20" fmla="*/ 264 w 328"/>
                  <a:gd name="T21" fmla="*/ 522 h 652"/>
                  <a:gd name="T22" fmla="*/ 262 w 328"/>
                  <a:gd name="T23" fmla="*/ 529 h 652"/>
                  <a:gd name="T24" fmla="*/ 262 w 328"/>
                  <a:gd name="T25" fmla="*/ 515 h 652"/>
                  <a:gd name="T26" fmla="*/ 257 w 328"/>
                  <a:gd name="T27" fmla="*/ 510 h 652"/>
                  <a:gd name="T28" fmla="*/ 245 w 328"/>
                  <a:gd name="T29" fmla="*/ 510 h 652"/>
                  <a:gd name="T30" fmla="*/ 200 w 328"/>
                  <a:gd name="T31" fmla="*/ 472 h 652"/>
                  <a:gd name="T32" fmla="*/ 200 w 328"/>
                  <a:gd name="T33" fmla="*/ 238 h 652"/>
                  <a:gd name="T34" fmla="*/ 208 w 328"/>
                  <a:gd name="T35" fmla="*/ 231 h 652"/>
                  <a:gd name="T36" fmla="*/ 238 w 328"/>
                  <a:gd name="T37" fmla="*/ 222 h 652"/>
                  <a:gd name="T38" fmla="*/ 283 w 328"/>
                  <a:gd name="T39" fmla="*/ 222 h 652"/>
                  <a:gd name="T40" fmla="*/ 271 w 328"/>
                  <a:gd name="T41" fmla="*/ 208 h 652"/>
                  <a:gd name="T42" fmla="*/ 328 w 328"/>
                  <a:gd name="T43" fmla="*/ 127 h 652"/>
                  <a:gd name="T44" fmla="*/ 241 w 328"/>
                  <a:gd name="T45" fmla="*/ 177 h 652"/>
                  <a:gd name="T46" fmla="*/ 217 w 328"/>
                  <a:gd name="T47" fmla="*/ 208 h 652"/>
                  <a:gd name="T48" fmla="*/ 184 w 328"/>
                  <a:gd name="T49" fmla="*/ 208 h 652"/>
                  <a:gd name="T50" fmla="*/ 160 w 328"/>
                  <a:gd name="T51" fmla="*/ 0 h 652"/>
                  <a:gd name="T52" fmla="*/ 134 w 328"/>
                  <a:gd name="T53" fmla="*/ 208 h 652"/>
                  <a:gd name="T54" fmla="*/ 120 w 328"/>
                  <a:gd name="T55" fmla="*/ 141 h 652"/>
                  <a:gd name="T56" fmla="*/ 137 w 328"/>
                  <a:gd name="T57" fmla="*/ 132 h 652"/>
                  <a:gd name="T58" fmla="*/ 0 w 328"/>
                  <a:gd name="T59" fmla="*/ 141 h 652"/>
                  <a:gd name="T60" fmla="*/ 49 w 328"/>
                  <a:gd name="T61" fmla="*/ 208 h 652"/>
                  <a:gd name="T62" fmla="*/ 35 w 328"/>
                  <a:gd name="T63" fmla="*/ 222 h 652"/>
                  <a:gd name="T64" fmla="*/ 82 w 328"/>
                  <a:gd name="T65" fmla="*/ 222 h 652"/>
                  <a:gd name="T66" fmla="*/ 113 w 328"/>
                  <a:gd name="T67" fmla="*/ 231 h 652"/>
                  <a:gd name="T68" fmla="*/ 118 w 328"/>
                  <a:gd name="T69" fmla="*/ 238 h 652"/>
                  <a:gd name="T70" fmla="*/ 120 w 328"/>
                  <a:gd name="T71" fmla="*/ 472 h 652"/>
                  <a:gd name="T72" fmla="*/ 115 w 328"/>
                  <a:gd name="T73" fmla="*/ 482 h 652"/>
                  <a:gd name="T74" fmla="*/ 75 w 328"/>
                  <a:gd name="T75" fmla="*/ 510 h 652"/>
                  <a:gd name="T76" fmla="*/ 63 w 328"/>
                  <a:gd name="T77" fmla="*/ 510 h 652"/>
                  <a:gd name="T78" fmla="*/ 59 w 328"/>
                  <a:gd name="T79" fmla="*/ 515 h 652"/>
                  <a:gd name="T80" fmla="*/ 59 w 328"/>
                  <a:gd name="T81" fmla="*/ 529 h 652"/>
                  <a:gd name="T82" fmla="*/ 54 w 328"/>
                  <a:gd name="T83" fmla="*/ 522 h 652"/>
                  <a:gd name="T84" fmla="*/ 49 w 328"/>
                  <a:gd name="T85" fmla="*/ 519 h 6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8"/>
                  <a:gd name="T130" fmla="*/ 0 h 652"/>
                  <a:gd name="T131" fmla="*/ 328 w 328"/>
                  <a:gd name="T132" fmla="*/ 652 h 6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8" h="652">
                    <a:moveTo>
                      <a:pt x="49" y="519"/>
                    </a:moveTo>
                    <a:lnTo>
                      <a:pt x="30" y="519"/>
                    </a:lnTo>
                    <a:lnTo>
                      <a:pt x="28" y="522"/>
                    </a:lnTo>
                    <a:lnTo>
                      <a:pt x="26" y="522"/>
                    </a:lnTo>
                    <a:lnTo>
                      <a:pt x="23" y="526"/>
                    </a:lnTo>
                    <a:lnTo>
                      <a:pt x="23" y="529"/>
                    </a:lnTo>
                    <a:lnTo>
                      <a:pt x="23" y="652"/>
                    </a:lnTo>
                    <a:lnTo>
                      <a:pt x="33" y="652"/>
                    </a:lnTo>
                    <a:lnTo>
                      <a:pt x="87" y="649"/>
                    </a:lnTo>
                    <a:lnTo>
                      <a:pt x="137" y="652"/>
                    </a:lnTo>
                    <a:lnTo>
                      <a:pt x="200" y="652"/>
                    </a:lnTo>
                    <a:lnTo>
                      <a:pt x="248" y="649"/>
                    </a:lnTo>
                    <a:lnTo>
                      <a:pt x="293" y="649"/>
                    </a:lnTo>
                    <a:lnTo>
                      <a:pt x="297" y="652"/>
                    </a:lnTo>
                    <a:lnTo>
                      <a:pt x="297" y="529"/>
                    </a:lnTo>
                    <a:lnTo>
                      <a:pt x="297" y="526"/>
                    </a:lnTo>
                    <a:lnTo>
                      <a:pt x="295" y="522"/>
                    </a:lnTo>
                    <a:lnTo>
                      <a:pt x="293" y="522"/>
                    </a:lnTo>
                    <a:lnTo>
                      <a:pt x="290" y="519"/>
                    </a:lnTo>
                    <a:lnTo>
                      <a:pt x="271" y="519"/>
                    </a:lnTo>
                    <a:lnTo>
                      <a:pt x="267" y="522"/>
                    </a:lnTo>
                    <a:lnTo>
                      <a:pt x="264" y="522"/>
                    </a:lnTo>
                    <a:lnTo>
                      <a:pt x="264" y="526"/>
                    </a:lnTo>
                    <a:lnTo>
                      <a:pt x="262" y="529"/>
                    </a:lnTo>
                    <a:lnTo>
                      <a:pt x="262" y="519"/>
                    </a:lnTo>
                    <a:lnTo>
                      <a:pt x="262" y="515"/>
                    </a:lnTo>
                    <a:lnTo>
                      <a:pt x="260" y="512"/>
                    </a:lnTo>
                    <a:lnTo>
                      <a:pt x="257" y="510"/>
                    </a:lnTo>
                    <a:lnTo>
                      <a:pt x="255" y="510"/>
                    </a:lnTo>
                    <a:lnTo>
                      <a:pt x="245" y="510"/>
                    </a:lnTo>
                    <a:lnTo>
                      <a:pt x="208" y="486"/>
                    </a:lnTo>
                    <a:lnTo>
                      <a:pt x="200" y="472"/>
                    </a:lnTo>
                    <a:lnTo>
                      <a:pt x="200" y="245"/>
                    </a:lnTo>
                    <a:lnTo>
                      <a:pt x="200" y="238"/>
                    </a:lnTo>
                    <a:lnTo>
                      <a:pt x="203" y="234"/>
                    </a:lnTo>
                    <a:lnTo>
                      <a:pt x="208" y="231"/>
                    </a:lnTo>
                    <a:lnTo>
                      <a:pt x="212" y="229"/>
                    </a:lnTo>
                    <a:lnTo>
                      <a:pt x="238" y="222"/>
                    </a:lnTo>
                    <a:lnTo>
                      <a:pt x="243" y="222"/>
                    </a:lnTo>
                    <a:lnTo>
                      <a:pt x="283" y="222"/>
                    </a:lnTo>
                    <a:lnTo>
                      <a:pt x="283" y="208"/>
                    </a:lnTo>
                    <a:lnTo>
                      <a:pt x="271" y="208"/>
                    </a:lnTo>
                    <a:lnTo>
                      <a:pt x="271" y="182"/>
                    </a:lnTo>
                    <a:lnTo>
                      <a:pt x="328" y="127"/>
                    </a:lnTo>
                    <a:lnTo>
                      <a:pt x="323" y="123"/>
                    </a:lnTo>
                    <a:lnTo>
                      <a:pt x="241" y="177"/>
                    </a:lnTo>
                    <a:lnTo>
                      <a:pt x="217" y="177"/>
                    </a:lnTo>
                    <a:lnTo>
                      <a:pt x="217" y="208"/>
                    </a:lnTo>
                    <a:lnTo>
                      <a:pt x="200" y="208"/>
                    </a:lnTo>
                    <a:lnTo>
                      <a:pt x="184" y="208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34" y="208"/>
                    </a:lnTo>
                    <a:lnTo>
                      <a:pt x="120" y="208"/>
                    </a:lnTo>
                    <a:lnTo>
                      <a:pt x="120" y="141"/>
                    </a:lnTo>
                    <a:lnTo>
                      <a:pt x="137" y="141"/>
                    </a:lnTo>
                    <a:lnTo>
                      <a:pt x="137" y="132"/>
                    </a:lnTo>
                    <a:lnTo>
                      <a:pt x="0" y="132"/>
                    </a:lnTo>
                    <a:lnTo>
                      <a:pt x="0" y="141"/>
                    </a:lnTo>
                    <a:lnTo>
                      <a:pt x="49" y="141"/>
                    </a:lnTo>
                    <a:lnTo>
                      <a:pt x="49" y="208"/>
                    </a:lnTo>
                    <a:lnTo>
                      <a:pt x="35" y="208"/>
                    </a:lnTo>
                    <a:lnTo>
                      <a:pt x="35" y="222"/>
                    </a:lnTo>
                    <a:lnTo>
                      <a:pt x="78" y="222"/>
                    </a:lnTo>
                    <a:lnTo>
                      <a:pt x="82" y="222"/>
                    </a:lnTo>
                    <a:lnTo>
                      <a:pt x="108" y="229"/>
                    </a:lnTo>
                    <a:lnTo>
                      <a:pt x="113" y="231"/>
                    </a:lnTo>
                    <a:lnTo>
                      <a:pt x="115" y="234"/>
                    </a:lnTo>
                    <a:lnTo>
                      <a:pt x="118" y="238"/>
                    </a:lnTo>
                    <a:lnTo>
                      <a:pt x="120" y="245"/>
                    </a:lnTo>
                    <a:lnTo>
                      <a:pt x="120" y="472"/>
                    </a:lnTo>
                    <a:lnTo>
                      <a:pt x="118" y="477"/>
                    </a:lnTo>
                    <a:lnTo>
                      <a:pt x="115" y="482"/>
                    </a:lnTo>
                    <a:lnTo>
                      <a:pt x="113" y="486"/>
                    </a:lnTo>
                    <a:lnTo>
                      <a:pt x="75" y="510"/>
                    </a:lnTo>
                    <a:lnTo>
                      <a:pt x="66" y="510"/>
                    </a:lnTo>
                    <a:lnTo>
                      <a:pt x="63" y="510"/>
                    </a:lnTo>
                    <a:lnTo>
                      <a:pt x="61" y="512"/>
                    </a:lnTo>
                    <a:lnTo>
                      <a:pt x="59" y="515"/>
                    </a:lnTo>
                    <a:lnTo>
                      <a:pt x="59" y="519"/>
                    </a:lnTo>
                    <a:lnTo>
                      <a:pt x="59" y="529"/>
                    </a:lnTo>
                    <a:lnTo>
                      <a:pt x="56" y="526"/>
                    </a:lnTo>
                    <a:lnTo>
                      <a:pt x="54" y="522"/>
                    </a:lnTo>
                    <a:lnTo>
                      <a:pt x="52" y="522"/>
                    </a:lnTo>
                    <a:lnTo>
                      <a:pt x="49" y="519"/>
                    </a:lnTo>
                    <a:close/>
                  </a:path>
                </a:pathLst>
              </a:custGeom>
              <a:solidFill>
                <a:srgbClr val="E9E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" name="Freeform 34"/>
              <p:cNvSpPr>
                <a:spLocks noChangeAspect="1"/>
              </p:cNvSpPr>
              <p:nvPr/>
            </p:nvSpPr>
            <p:spPr bwMode="auto">
              <a:xfrm>
                <a:off x="2102" y="1377"/>
                <a:ext cx="480" cy="361"/>
              </a:xfrm>
              <a:custGeom>
                <a:avLst/>
                <a:gdLst>
                  <a:gd name="T0" fmla="*/ 10 w 480"/>
                  <a:gd name="T1" fmla="*/ 359 h 361"/>
                  <a:gd name="T2" fmla="*/ 0 w 480"/>
                  <a:gd name="T3" fmla="*/ 203 h 361"/>
                  <a:gd name="T4" fmla="*/ 15 w 480"/>
                  <a:gd name="T5" fmla="*/ 111 h 361"/>
                  <a:gd name="T6" fmla="*/ 7 w 480"/>
                  <a:gd name="T7" fmla="*/ 4 h 361"/>
                  <a:gd name="T8" fmla="*/ 38 w 480"/>
                  <a:gd name="T9" fmla="*/ 2 h 361"/>
                  <a:gd name="T10" fmla="*/ 43 w 480"/>
                  <a:gd name="T11" fmla="*/ 2 h 361"/>
                  <a:gd name="T12" fmla="*/ 64 w 480"/>
                  <a:gd name="T13" fmla="*/ 4 h 361"/>
                  <a:gd name="T14" fmla="*/ 85 w 480"/>
                  <a:gd name="T15" fmla="*/ 4 h 361"/>
                  <a:gd name="T16" fmla="*/ 107 w 480"/>
                  <a:gd name="T17" fmla="*/ 2 h 361"/>
                  <a:gd name="T18" fmla="*/ 126 w 480"/>
                  <a:gd name="T19" fmla="*/ 4 h 361"/>
                  <a:gd name="T20" fmla="*/ 144 w 480"/>
                  <a:gd name="T21" fmla="*/ 4 h 361"/>
                  <a:gd name="T22" fmla="*/ 163 w 480"/>
                  <a:gd name="T23" fmla="*/ 2 h 361"/>
                  <a:gd name="T24" fmla="*/ 170 w 480"/>
                  <a:gd name="T25" fmla="*/ 4 h 361"/>
                  <a:gd name="T26" fmla="*/ 199 w 480"/>
                  <a:gd name="T27" fmla="*/ 7 h 361"/>
                  <a:gd name="T28" fmla="*/ 227 w 480"/>
                  <a:gd name="T29" fmla="*/ 7 h 361"/>
                  <a:gd name="T30" fmla="*/ 244 w 480"/>
                  <a:gd name="T31" fmla="*/ 2 h 361"/>
                  <a:gd name="T32" fmla="*/ 258 w 480"/>
                  <a:gd name="T33" fmla="*/ 7 h 361"/>
                  <a:gd name="T34" fmla="*/ 310 w 480"/>
                  <a:gd name="T35" fmla="*/ 2 h 361"/>
                  <a:gd name="T36" fmla="*/ 345 w 480"/>
                  <a:gd name="T37" fmla="*/ 4 h 361"/>
                  <a:gd name="T38" fmla="*/ 369 w 480"/>
                  <a:gd name="T39" fmla="*/ 2 h 361"/>
                  <a:gd name="T40" fmla="*/ 381 w 480"/>
                  <a:gd name="T41" fmla="*/ 4 h 361"/>
                  <a:gd name="T42" fmla="*/ 404 w 480"/>
                  <a:gd name="T43" fmla="*/ 2 h 361"/>
                  <a:gd name="T44" fmla="*/ 416 w 480"/>
                  <a:gd name="T45" fmla="*/ 0 h 361"/>
                  <a:gd name="T46" fmla="*/ 435 w 480"/>
                  <a:gd name="T47" fmla="*/ 4 h 361"/>
                  <a:gd name="T48" fmla="*/ 463 w 480"/>
                  <a:gd name="T49" fmla="*/ 4 h 361"/>
                  <a:gd name="T50" fmla="*/ 456 w 480"/>
                  <a:gd name="T51" fmla="*/ 59 h 361"/>
                  <a:gd name="T52" fmla="*/ 480 w 480"/>
                  <a:gd name="T53" fmla="*/ 184 h 361"/>
                  <a:gd name="T54" fmla="*/ 463 w 480"/>
                  <a:gd name="T55" fmla="*/ 354 h 361"/>
                  <a:gd name="T56" fmla="*/ 426 w 480"/>
                  <a:gd name="T57" fmla="*/ 354 h 361"/>
                  <a:gd name="T58" fmla="*/ 374 w 480"/>
                  <a:gd name="T59" fmla="*/ 356 h 361"/>
                  <a:gd name="T60" fmla="*/ 329 w 480"/>
                  <a:gd name="T61" fmla="*/ 356 h 361"/>
                  <a:gd name="T62" fmla="*/ 281 w 480"/>
                  <a:gd name="T63" fmla="*/ 359 h 361"/>
                  <a:gd name="T64" fmla="*/ 218 w 480"/>
                  <a:gd name="T65" fmla="*/ 359 h 361"/>
                  <a:gd name="T66" fmla="*/ 168 w 480"/>
                  <a:gd name="T67" fmla="*/ 356 h 361"/>
                  <a:gd name="T68" fmla="*/ 114 w 480"/>
                  <a:gd name="T69" fmla="*/ 359 h 361"/>
                  <a:gd name="T70" fmla="*/ 59 w 480"/>
                  <a:gd name="T71" fmla="*/ 354 h 361"/>
                  <a:gd name="T72" fmla="*/ 10 w 480"/>
                  <a:gd name="T73" fmla="*/ 361 h 361"/>
                  <a:gd name="T74" fmla="*/ 10 w 480"/>
                  <a:gd name="T75" fmla="*/ 359 h 3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0"/>
                  <a:gd name="T115" fmla="*/ 0 h 361"/>
                  <a:gd name="T116" fmla="*/ 480 w 480"/>
                  <a:gd name="T117" fmla="*/ 361 h 3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0" h="361">
                    <a:moveTo>
                      <a:pt x="10" y="359"/>
                    </a:moveTo>
                    <a:lnTo>
                      <a:pt x="0" y="203"/>
                    </a:lnTo>
                    <a:lnTo>
                      <a:pt x="15" y="111"/>
                    </a:lnTo>
                    <a:lnTo>
                      <a:pt x="7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64" y="4"/>
                    </a:lnTo>
                    <a:lnTo>
                      <a:pt x="85" y="4"/>
                    </a:lnTo>
                    <a:lnTo>
                      <a:pt x="107" y="2"/>
                    </a:lnTo>
                    <a:lnTo>
                      <a:pt x="126" y="4"/>
                    </a:lnTo>
                    <a:lnTo>
                      <a:pt x="144" y="4"/>
                    </a:lnTo>
                    <a:lnTo>
                      <a:pt x="163" y="2"/>
                    </a:lnTo>
                    <a:lnTo>
                      <a:pt x="170" y="4"/>
                    </a:lnTo>
                    <a:lnTo>
                      <a:pt x="199" y="7"/>
                    </a:lnTo>
                    <a:lnTo>
                      <a:pt x="227" y="7"/>
                    </a:lnTo>
                    <a:lnTo>
                      <a:pt x="244" y="2"/>
                    </a:lnTo>
                    <a:lnTo>
                      <a:pt x="258" y="7"/>
                    </a:lnTo>
                    <a:lnTo>
                      <a:pt x="310" y="2"/>
                    </a:lnTo>
                    <a:lnTo>
                      <a:pt x="345" y="4"/>
                    </a:lnTo>
                    <a:lnTo>
                      <a:pt x="369" y="2"/>
                    </a:lnTo>
                    <a:lnTo>
                      <a:pt x="381" y="4"/>
                    </a:lnTo>
                    <a:lnTo>
                      <a:pt x="404" y="2"/>
                    </a:lnTo>
                    <a:lnTo>
                      <a:pt x="416" y="0"/>
                    </a:lnTo>
                    <a:lnTo>
                      <a:pt x="435" y="4"/>
                    </a:lnTo>
                    <a:lnTo>
                      <a:pt x="463" y="4"/>
                    </a:lnTo>
                    <a:lnTo>
                      <a:pt x="456" y="59"/>
                    </a:lnTo>
                    <a:lnTo>
                      <a:pt x="480" y="184"/>
                    </a:lnTo>
                    <a:lnTo>
                      <a:pt x="463" y="354"/>
                    </a:lnTo>
                    <a:lnTo>
                      <a:pt x="426" y="354"/>
                    </a:lnTo>
                    <a:lnTo>
                      <a:pt x="374" y="356"/>
                    </a:lnTo>
                    <a:lnTo>
                      <a:pt x="329" y="356"/>
                    </a:lnTo>
                    <a:lnTo>
                      <a:pt x="281" y="359"/>
                    </a:lnTo>
                    <a:lnTo>
                      <a:pt x="218" y="359"/>
                    </a:lnTo>
                    <a:lnTo>
                      <a:pt x="168" y="356"/>
                    </a:lnTo>
                    <a:lnTo>
                      <a:pt x="114" y="359"/>
                    </a:lnTo>
                    <a:lnTo>
                      <a:pt x="59" y="354"/>
                    </a:lnTo>
                    <a:lnTo>
                      <a:pt x="10" y="361"/>
                    </a:lnTo>
                    <a:lnTo>
                      <a:pt x="10" y="359"/>
                    </a:lnTo>
                    <a:close/>
                  </a:path>
                </a:pathLst>
              </a:custGeom>
              <a:solidFill>
                <a:srgbClr val="CE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" name="Freeform 35"/>
              <p:cNvSpPr>
                <a:spLocks noChangeAspect="1"/>
              </p:cNvSpPr>
              <p:nvPr/>
            </p:nvSpPr>
            <p:spPr bwMode="auto">
              <a:xfrm>
                <a:off x="2206" y="1379"/>
                <a:ext cx="274" cy="357"/>
              </a:xfrm>
              <a:custGeom>
                <a:avLst/>
                <a:gdLst>
                  <a:gd name="T0" fmla="*/ 97 w 274"/>
                  <a:gd name="T1" fmla="*/ 5 h 357"/>
                  <a:gd name="T2" fmla="*/ 97 w 274"/>
                  <a:gd name="T3" fmla="*/ 5 h 357"/>
                  <a:gd name="T4" fmla="*/ 123 w 274"/>
                  <a:gd name="T5" fmla="*/ 5 h 357"/>
                  <a:gd name="T6" fmla="*/ 140 w 274"/>
                  <a:gd name="T7" fmla="*/ 0 h 357"/>
                  <a:gd name="T8" fmla="*/ 154 w 274"/>
                  <a:gd name="T9" fmla="*/ 5 h 357"/>
                  <a:gd name="T10" fmla="*/ 177 w 274"/>
                  <a:gd name="T11" fmla="*/ 2 h 357"/>
                  <a:gd name="T12" fmla="*/ 177 w 274"/>
                  <a:gd name="T13" fmla="*/ 2 h 357"/>
                  <a:gd name="T14" fmla="*/ 177 w 274"/>
                  <a:gd name="T15" fmla="*/ 2 h 357"/>
                  <a:gd name="T16" fmla="*/ 177 w 274"/>
                  <a:gd name="T17" fmla="*/ 177 h 357"/>
                  <a:gd name="T18" fmla="*/ 185 w 274"/>
                  <a:gd name="T19" fmla="*/ 191 h 357"/>
                  <a:gd name="T20" fmla="*/ 222 w 274"/>
                  <a:gd name="T21" fmla="*/ 215 h 357"/>
                  <a:gd name="T22" fmla="*/ 232 w 274"/>
                  <a:gd name="T23" fmla="*/ 215 h 357"/>
                  <a:gd name="T24" fmla="*/ 234 w 274"/>
                  <a:gd name="T25" fmla="*/ 215 h 357"/>
                  <a:gd name="T26" fmla="*/ 237 w 274"/>
                  <a:gd name="T27" fmla="*/ 217 h 357"/>
                  <a:gd name="T28" fmla="*/ 239 w 274"/>
                  <a:gd name="T29" fmla="*/ 220 h 357"/>
                  <a:gd name="T30" fmla="*/ 239 w 274"/>
                  <a:gd name="T31" fmla="*/ 224 h 357"/>
                  <a:gd name="T32" fmla="*/ 239 w 274"/>
                  <a:gd name="T33" fmla="*/ 234 h 357"/>
                  <a:gd name="T34" fmla="*/ 241 w 274"/>
                  <a:gd name="T35" fmla="*/ 231 h 357"/>
                  <a:gd name="T36" fmla="*/ 241 w 274"/>
                  <a:gd name="T37" fmla="*/ 227 h 357"/>
                  <a:gd name="T38" fmla="*/ 244 w 274"/>
                  <a:gd name="T39" fmla="*/ 227 h 357"/>
                  <a:gd name="T40" fmla="*/ 248 w 274"/>
                  <a:gd name="T41" fmla="*/ 224 h 357"/>
                  <a:gd name="T42" fmla="*/ 267 w 274"/>
                  <a:gd name="T43" fmla="*/ 224 h 357"/>
                  <a:gd name="T44" fmla="*/ 270 w 274"/>
                  <a:gd name="T45" fmla="*/ 227 h 357"/>
                  <a:gd name="T46" fmla="*/ 272 w 274"/>
                  <a:gd name="T47" fmla="*/ 227 h 357"/>
                  <a:gd name="T48" fmla="*/ 274 w 274"/>
                  <a:gd name="T49" fmla="*/ 231 h 357"/>
                  <a:gd name="T50" fmla="*/ 274 w 274"/>
                  <a:gd name="T51" fmla="*/ 234 h 357"/>
                  <a:gd name="T52" fmla="*/ 274 w 274"/>
                  <a:gd name="T53" fmla="*/ 357 h 357"/>
                  <a:gd name="T54" fmla="*/ 270 w 274"/>
                  <a:gd name="T55" fmla="*/ 354 h 357"/>
                  <a:gd name="T56" fmla="*/ 225 w 274"/>
                  <a:gd name="T57" fmla="*/ 354 h 357"/>
                  <a:gd name="T58" fmla="*/ 177 w 274"/>
                  <a:gd name="T59" fmla="*/ 357 h 357"/>
                  <a:gd name="T60" fmla="*/ 114 w 274"/>
                  <a:gd name="T61" fmla="*/ 357 h 357"/>
                  <a:gd name="T62" fmla="*/ 64 w 274"/>
                  <a:gd name="T63" fmla="*/ 354 h 357"/>
                  <a:gd name="T64" fmla="*/ 10 w 274"/>
                  <a:gd name="T65" fmla="*/ 357 h 357"/>
                  <a:gd name="T66" fmla="*/ 0 w 274"/>
                  <a:gd name="T67" fmla="*/ 357 h 357"/>
                  <a:gd name="T68" fmla="*/ 0 w 274"/>
                  <a:gd name="T69" fmla="*/ 234 h 357"/>
                  <a:gd name="T70" fmla="*/ 0 w 274"/>
                  <a:gd name="T71" fmla="*/ 231 h 357"/>
                  <a:gd name="T72" fmla="*/ 3 w 274"/>
                  <a:gd name="T73" fmla="*/ 227 h 357"/>
                  <a:gd name="T74" fmla="*/ 5 w 274"/>
                  <a:gd name="T75" fmla="*/ 227 h 357"/>
                  <a:gd name="T76" fmla="*/ 7 w 274"/>
                  <a:gd name="T77" fmla="*/ 224 h 357"/>
                  <a:gd name="T78" fmla="*/ 26 w 274"/>
                  <a:gd name="T79" fmla="*/ 224 h 357"/>
                  <a:gd name="T80" fmla="*/ 29 w 274"/>
                  <a:gd name="T81" fmla="*/ 227 h 357"/>
                  <a:gd name="T82" fmla="*/ 31 w 274"/>
                  <a:gd name="T83" fmla="*/ 227 h 357"/>
                  <a:gd name="T84" fmla="*/ 33 w 274"/>
                  <a:gd name="T85" fmla="*/ 231 h 357"/>
                  <a:gd name="T86" fmla="*/ 36 w 274"/>
                  <a:gd name="T87" fmla="*/ 234 h 357"/>
                  <a:gd name="T88" fmla="*/ 36 w 274"/>
                  <a:gd name="T89" fmla="*/ 224 h 357"/>
                  <a:gd name="T90" fmla="*/ 36 w 274"/>
                  <a:gd name="T91" fmla="*/ 220 h 357"/>
                  <a:gd name="T92" fmla="*/ 38 w 274"/>
                  <a:gd name="T93" fmla="*/ 217 h 357"/>
                  <a:gd name="T94" fmla="*/ 40 w 274"/>
                  <a:gd name="T95" fmla="*/ 215 h 357"/>
                  <a:gd name="T96" fmla="*/ 43 w 274"/>
                  <a:gd name="T97" fmla="*/ 215 h 357"/>
                  <a:gd name="T98" fmla="*/ 52 w 274"/>
                  <a:gd name="T99" fmla="*/ 215 h 357"/>
                  <a:gd name="T100" fmla="*/ 90 w 274"/>
                  <a:gd name="T101" fmla="*/ 191 h 357"/>
                  <a:gd name="T102" fmla="*/ 92 w 274"/>
                  <a:gd name="T103" fmla="*/ 187 h 357"/>
                  <a:gd name="T104" fmla="*/ 95 w 274"/>
                  <a:gd name="T105" fmla="*/ 182 h 357"/>
                  <a:gd name="T106" fmla="*/ 97 w 274"/>
                  <a:gd name="T107" fmla="*/ 177 h 357"/>
                  <a:gd name="T108" fmla="*/ 97 w 274"/>
                  <a:gd name="T109" fmla="*/ 5 h 357"/>
                  <a:gd name="T110" fmla="*/ 97 w 274"/>
                  <a:gd name="T111" fmla="*/ 5 h 3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4"/>
                  <a:gd name="T169" fmla="*/ 0 h 357"/>
                  <a:gd name="T170" fmla="*/ 274 w 274"/>
                  <a:gd name="T171" fmla="*/ 357 h 35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4" h="357">
                    <a:moveTo>
                      <a:pt x="97" y="5"/>
                    </a:moveTo>
                    <a:lnTo>
                      <a:pt x="97" y="5"/>
                    </a:lnTo>
                    <a:lnTo>
                      <a:pt x="123" y="5"/>
                    </a:lnTo>
                    <a:lnTo>
                      <a:pt x="140" y="0"/>
                    </a:lnTo>
                    <a:lnTo>
                      <a:pt x="154" y="5"/>
                    </a:lnTo>
                    <a:lnTo>
                      <a:pt x="177" y="2"/>
                    </a:lnTo>
                    <a:lnTo>
                      <a:pt x="177" y="177"/>
                    </a:lnTo>
                    <a:lnTo>
                      <a:pt x="185" y="191"/>
                    </a:lnTo>
                    <a:lnTo>
                      <a:pt x="222" y="215"/>
                    </a:lnTo>
                    <a:lnTo>
                      <a:pt x="232" y="215"/>
                    </a:lnTo>
                    <a:lnTo>
                      <a:pt x="234" y="215"/>
                    </a:lnTo>
                    <a:lnTo>
                      <a:pt x="237" y="217"/>
                    </a:lnTo>
                    <a:lnTo>
                      <a:pt x="239" y="220"/>
                    </a:lnTo>
                    <a:lnTo>
                      <a:pt x="239" y="224"/>
                    </a:lnTo>
                    <a:lnTo>
                      <a:pt x="239" y="234"/>
                    </a:lnTo>
                    <a:lnTo>
                      <a:pt x="241" y="231"/>
                    </a:lnTo>
                    <a:lnTo>
                      <a:pt x="241" y="227"/>
                    </a:lnTo>
                    <a:lnTo>
                      <a:pt x="244" y="227"/>
                    </a:lnTo>
                    <a:lnTo>
                      <a:pt x="248" y="224"/>
                    </a:lnTo>
                    <a:lnTo>
                      <a:pt x="267" y="224"/>
                    </a:lnTo>
                    <a:lnTo>
                      <a:pt x="270" y="227"/>
                    </a:lnTo>
                    <a:lnTo>
                      <a:pt x="272" y="227"/>
                    </a:lnTo>
                    <a:lnTo>
                      <a:pt x="274" y="231"/>
                    </a:lnTo>
                    <a:lnTo>
                      <a:pt x="274" y="234"/>
                    </a:lnTo>
                    <a:lnTo>
                      <a:pt x="274" y="357"/>
                    </a:lnTo>
                    <a:lnTo>
                      <a:pt x="270" y="354"/>
                    </a:lnTo>
                    <a:lnTo>
                      <a:pt x="225" y="354"/>
                    </a:lnTo>
                    <a:lnTo>
                      <a:pt x="177" y="357"/>
                    </a:lnTo>
                    <a:lnTo>
                      <a:pt x="114" y="357"/>
                    </a:lnTo>
                    <a:lnTo>
                      <a:pt x="64" y="354"/>
                    </a:lnTo>
                    <a:lnTo>
                      <a:pt x="10" y="357"/>
                    </a:lnTo>
                    <a:lnTo>
                      <a:pt x="0" y="357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3" y="227"/>
                    </a:lnTo>
                    <a:lnTo>
                      <a:pt x="5" y="227"/>
                    </a:lnTo>
                    <a:lnTo>
                      <a:pt x="7" y="224"/>
                    </a:lnTo>
                    <a:lnTo>
                      <a:pt x="26" y="224"/>
                    </a:lnTo>
                    <a:lnTo>
                      <a:pt x="29" y="227"/>
                    </a:lnTo>
                    <a:lnTo>
                      <a:pt x="31" y="227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6" y="224"/>
                    </a:lnTo>
                    <a:lnTo>
                      <a:pt x="36" y="220"/>
                    </a:lnTo>
                    <a:lnTo>
                      <a:pt x="38" y="217"/>
                    </a:lnTo>
                    <a:lnTo>
                      <a:pt x="40" y="215"/>
                    </a:lnTo>
                    <a:lnTo>
                      <a:pt x="43" y="215"/>
                    </a:lnTo>
                    <a:lnTo>
                      <a:pt x="52" y="215"/>
                    </a:lnTo>
                    <a:lnTo>
                      <a:pt x="90" y="191"/>
                    </a:lnTo>
                    <a:lnTo>
                      <a:pt x="92" y="187"/>
                    </a:lnTo>
                    <a:lnTo>
                      <a:pt x="95" y="182"/>
                    </a:lnTo>
                    <a:lnTo>
                      <a:pt x="97" y="177"/>
                    </a:lnTo>
                    <a:lnTo>
                      <a:pt x="97" y="5"/>
                    </a:lnTo>
                    <a:close/>
                  </a:path>
                </a:pathLst>
              </a:custGeom>
              <a:solidFill>
                <a:srgbClr val="CCD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" name="Freeform 36"/>
              <p:cNvSpPr>
                <a:spLocks noChangeAspect="1" noEditPoints="1"/>
              </p:cNvSpPr>
              <p:nvPr/>
            </p:nvSpPr>
            <p:spPr bwMode="auto">
              <a:xfrm>
                <a:off x="2183" y="1084"/>
                <a:ext cx="297" cy="652"/>
              </a:xfrm>
              <a:custGeom>
                <a:avLst/>
                <a:gdLst>
                  <a:gd name="T0" fmla="*/ 120 w 297"/>
                  <a:gd name="T1" fmla="*/ 500 h 652"/>
                  <a:gd name="T2" fmla="*/ 59 w 297"/>
                  <a:gd name="T3" fmla="*/ 519 h 652"/>
                  <a:gd name="T4" fmla="*/ 23 w 297"/>
                  <a:gd name="T5" fmla="*/ 652 h 652"/>
                  <a:gd name="T6" fmla="*/ 49 w 297"/>
                  <a:gd name="T7" fmla="*/ 519 h 652"/>
                  <a:gd name="T8" fmla="*/ 115 w 297"/>
                  <a:gd name="T9" fmla="*/ 503 h 652"/>
                  <a:gd name="T10" fmla="*/ 66 w 297"/>
                  <a:gd name="T11" fmla="*/ 510 h 652"/>
                  <a:gd name="T12" fmla="*/ 59 w 297"/>
                  <a:gd name="T13" fmla="*/ 515 h 652"/>
                  <a:gd name="T14" fmla="*/ 111 w 297"/>
                  <a:gd name="T15" fmla="*/ 515 h 652"/>
                  <a:gd name="T16" fmla="*/ 104 w 297"/>
                  <a:gd name="T17" fmla="*/ 510 h 652"/>
                  <a:gd name="T18" fmla="*/ 26 w 297"/>
                  <a:gd name="T19" fmla="*/ 522 h 652"/>
                  <a:gd name="T20" fmla="*/ 59 w 297"/>
                  <a:gd name="T21" fmla="*/ 529 h 652"/>
                  <a:gd name="T22" fmla="*/ 52 w 297"/>
                  <a:gd name="T23" fmla="*/ 522 h 652"/>
                  <a:gd name="T24" fmla="*/ 120 w 297"/>
                  <a:gd name="T25" fmla="*/ 245 h 652"/>
                  <a:gd name="T26" fmla="*/ 35 w 297"/>
                  <a:gd name="T27" fmla="*/ 208 h 652"/>
                  <a:gd name="T28" fmla="*/ 0 w 297"/>
                  <a:gd name="T29" fmla="*/ 141 h 652"/>
                  <a:gd name="T30" fmla="*/ 137 w 297"/>
                  <a:gd name="T31" fmla="*/ 141 h 652"/>
                  <a:gd name="T32" fmla="*/ 134 w 297"/>
                  <a:gd name="T33" fmla="*/ 208 h 652"/>
                  <a:gd name="T34" fmla="*/ 82 w 297"/>
                  <a:gd name="T35" fmla="*/ 222 h 652"/>
                  <a:gd name="T36" fmla="*/ 113 w 297"/>
                  <a:gd name="T37" fmla="*/ 486 h 652"/>
                  <a:gd name="T38" fmla="*/ 120 w 297"/>
                  <a:gd name="T39" fmla="*/ 245 h 652"/>
                  <a:gd name="T40" fmla="*/ 113 w 297"/>
                  <a:gd name="T41" fmla="*/ 231 h 652"/>
                  <a:gd name="T42" fmla="*/ 115 w 297"/>
                  <a:gd name="T43" fmla="*/ 482 h 652"/>
                  <a:gd name="T44" fmla="*/ 243 w 297"/>
                  <a:gd name="T45" fmla="*/ 222 h 652"/>
                  <a:gd name="T46" fmla="*/ 217 w 297"/>
                  <a:gd name="T47" fmla="*/ 510 h 652"/>
                  <a:gd name="T48" fmla="*/ 262 w 297"/>
                  <a:gd name="T49" fmla="*/ 652 h 652"/>
                  <a:gd name="T50" fmla="*/ 271 w 297"/>
                  <a:gd name="T51" fmla="*/ 519 h 652"/>
                  <a:gd name="T52" fmla="*/ 295 w 297"/>
                  <a:gd name="T53" fmla="*/ 522 h 652"/>
                  <a:gd name="T54" fmla="*/ 271 w 297"/>
                  <a:gd name="T55" fmla="*/ 519 h 652"/>
                  <a:gd name="T56" fmla="*/ 264 w 297"/>
                  <a:gd name="T57" fmla="*/ 526 h 652"/>
                  <a:gd name="T58" fmla="*/ 262 w 297"/>
                  <a:gd name="T59" fmla="*/ 515 h 652"/>
                  <a:gd name="T60" fmla="*/ 255 w 297"/>
                  <a:gd name="T61" fmla="*/ 510 h 652"/>
                  <a:gd name="T62" fmla="*/ 283 w 297"/>
                  <a:gd name="T63" fmla="*/ 208 h 652"/>
                  <a:gd name="T64" fmla="*/ 283 w 297"/>
                  <a:gd name="T65" fmla="*/ 208 h 652"/>
                  <a:gd name="T66" fmla="*/ 208 w 297"/>
                  <a:gd name="T67" fmla="*/ 652 h 652"/>
                  <a:gd name="T68" fmla="*/ 160 w 297"/>
                  <a:gd name="T69" fmla="*/ 500 h 652"/>
                  <a:gd name="T70" fmla="*/ 217 w 297"/>
                  <a:gd name="T71" fmla="*/ 510 h 652"/>
                  <a:gd name="T72" fmla="*/ 210 w 297"/>
                  <a:gd name="T73" fmla="*/ 515 h 652"/>
                  <a:gd name="T74" fmla="*/ 208 w 297"/>
                  <a:gd name="T75" fmla="*/ 505 h 652"/>
                  <a:gd name="T76" fmla="*/ 200 w 297"/>
                  <a:gd name="T77" fmla="*/ 500 h 652"/>
                  <a:gd name="T78" fmla="*/ 203 w 297"/>
                  <a:gd name="T79" fmla="*/ 482 h 652"/>
                  <a:gd name="T80" fmla="*/ 165 w 297"/>
                  <a:gd name="T81" fmla="*/ 0 h 652"/>
                  <a:gd name="T82" fmla="*/ 203 w 297"/>
                  <a:gd name="T83" fmla="*/ 234 h 6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7"/>
                  <a:gd name="T127" fmla="*/ 0 h 652"/>
                  <a:gd name="T128" fmla="*/ 297 w 297"/>
                  <a:gd name="T129" fmla="*/ 652 h 6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7" h="652">
                    <a:moveTo>
                      <a:pt x="113" y="652"/>
                    </a:moveTo>
                    <a:lnTo>
                      <a:pt x="113" y="510"/>
                    </a:lnTo>
                    <a:moveTo>
                      <a:pt x="120" y="500"/>
                    </a:moveTo>
                    <a:lnTo>
                      <a:pt x="160" y="500"/>
                    </a:lnTo>
                    <a:moveTo>
                      <a:pt x="59" y="652"/>
                    </a:moveTo>
                    <a:lnTo>
                      <a:pt x="59" y="519"/>
                    </a:lnTo>
                    <a:moveTo>
                      <a:pt x="66" y="510"/>
                    </a:moveTo>
                    <a:lnTo>
                      <a:pt x="104" y="510"/>
                    </a:lnTo>
                    <a:moveTo>
                      <a:pt x="23" y="652"/>
                    </a:moveTo>
                    <a:lnTo>
                      <a:pt x="23" y="529"/>
                    </a:lnTo>
                    <a:moveTo>
                      <a:pt x="30" y="519"/>
                    </a:moveTo>
                    <a:lnTo>
                      <a:pt x="49" y="519"/>
                    </a:lnTo>
                    <a:moveTo>
                      <a:pt x="120" y="500"/>
                    </a:moveTo>
                    <a:lnTo>
                      <a:pt x="118" y="500"/>
                    </a:lnTo>
                    <a:lnTo>
                      <a:pt x="115" y="503"/>
                    </a:lnTo>
                    <a:lnTo>
                      <a:pt x="113" y="505"/>
                    </a:lnTo>
                    <a:lnTo>
                      <a:pt x="113" y="510"/>
                    </a:lnTo>
                    <a:moveTo>
                      <a:pt x="66" y="510"/>
                    </a:moveTo>
                    <a:lnTo>
                      <a:pt x="63" y="510"/>
                    </a:lnTo>
                    <a:lnTo>
                      <a:pt x="61" y="512"/>
                    </a:lnTo>
                    <a:lnTo>
                      <a:pt x="59" y="515"/>
                    </a:lnTo>
                    <a:lnTo>
                      <a:pt x="59" y="519"/>
                    </a:lnTo>
                    <a:moveTo>
                      <a:pt x="113" y="519"/>
                    </a:moveTo>
                    <a:lnTo>
                      <a:pt x="111" y="515"/>
                    </a:lnTo>
                    <a:lnTo>
                      <a:pt x="108" y="512"/>
                    </a:lnTo>
                    <a:lnTo>
                      <a:pt x="106" y="510"/>
                    </a:lnTo>
                    <a:lnTo>
                      <a:pt x="104" y="510"/>
                    </a:lnTo>
                    <a:moveTo>
                      <a:pt x="30" y="519"/>
                    </a:moveTo>
                    <a:lnTo>
                      <a:pt x="28" y="522"/>
                    </a:lnTo>
                    <a:lnTo>
                      <a:pt x="26" y="522"/>
                    </a:lnTo>
                    <a:lnTo>
                      <a:pt x="23" y="526"/>
                    </a:lnTo>
                    <a:lnTo>
                      <a:pt x="23" y="529"/>
                    </a:lnTo>
                    <a:moveTo>
                      <a:pt x="59" y="529"/>
                    </a:moveTo>
                    <a:lnTo>
                      <a:pt x="56" y="526"/>
                    </a:lnTo>
                    <a:lnTo>
                      <a:pt x="54" y="522"/>
                    </a:lnTo>
                    <a:lnTo>
                      <a:pt x="52" y="522"/>
                    </a:lnTo>
                    <a:lnTo>
                      <a:pt x="49" y="519"/>
                    </a:lnTo>
                    <a:moveTo>
                      <a:pt x="120" y="472"/>
                    </a:moveTo>
                    <a:lnTo>
                      <a:pt x="120" y="245"/>
                    </a:lnTo>
                    <a:moveTo>
                      <a:pt x="78" y="222"/>
                    </a:moveTo>
                    <a:lnTo>
                      <a:pt x="35" y="222"/>
                    </a:lnTo>
                    <a:lnTo>
                      <a:pt x="35" y="208"/>
                    </a:lnTo>
                    <a:lnTo>
                      <a:pt x="49" y="208"/>
                    </a:lnTo>
                    <a:lnTo>
                      <a:pt x="49" y="141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37" y="132"/>
                    </a:lnTo>
                    <a:lnTo>
                      <a:pt x="137" y="141"/>
                    </a:lnTo>
                    <a:lnTo>
                      <a:pt x="120" y="141"/>
                    </a:lnTo>
                    <a:lnTo>
                      <a:pt x="120" y="208"/>
                    </a:lnTo>
                    <a:lnTo>
                      <a:pt x="134" y="208"/>
                    </a:lnTo>
                    <a:lnTo>
                      <a:pt x="156" y="0"/>
                    </a:lnTo>
                    <a:lnTo>
                      <a:pt x="160" y="0"/>
                    </a:lnTo>
                    <a:moveTo>
                      <a:pt x="82" y="222"/>
                    </a:moveTo>
                    <a:lnTo>
                      <a:pt x="108" y="229"/>
                    </a:lnTo>
                    <a:moveTo>
                      <a:pt x="75" y="510"/>
                    </a:moveTo>
                    <a:lnTo>
                      <a:pt x="113" y="486"/>
                    </a:lnTo>
                    <a:moveTo>
                      <a:pt x="82" y="222"/>
                    </a:moveTo>
                    <a:lnTo>
                      <a:pt x="78" y="222"/>
                    </a:lnTo>
                    <a:moveTo>
                      <a:pt x="120" y="245"/>
                    </a:moveTo>
                    <a:lnTo>
                      <a:pt x="118" y="238"/>
                    </a:lnTo>
                    <a:lnTo>
                      <a:pt x="115" y="234"/>
                    </a:lnTo>
                    <a:lnTo>
                      <a:pt x="113" y="231"/>
                    </a:lnTo>
                    <a:lnTo>
                      <a:pt x="108" y="229"/>
                    </a:lnTo>
                    <a:moveTo>
                      <a:pt x="113" y="486"/>
                    </a:moveTo>
                    <a:lnTo>
                      <a:pt x="115" y="482"/>
                    </a:lnTo>
                    <a:lnTo>
                      <a:pt x="118" y="477"/>
                    </a:lnTo>
                    <a:lnTo>
                      <a:pt x="120" y="472"/>
                    </a:lnTo>
                    <a:moveTo>
                      <a:pt x="243" y="222"/>
                    </a:moveTo>
                    <a:lnTo>
                      <a:pt x="283" y="222"/>
                    </a:lnTo>
                    <a:moveTo>
                      <a:pt x="255" y="510"/>
                    </a:moveTo>
                    <a:lnTo>
                      <a:pt x="217" y="510"/>
                    </a:lnTo>
                    <a:moveTo>
                      <a:pt x="297" y="652"/>
                    </a:moveTo>
                    <a:lnTo>
                      <a:pt x="297" y="529"/>
                    </a:lnTo>
                    <a:moveTo>
                      <a:pt x="262" y="652"/>
                    </a:moveTo>
                    <a:lnTo>
                      <a:pt x="262" y="519"/>
                    </a:lnTo>
                    <a:moveTo>
                      <a:pt x="290" y="519"/>
                    </a:moveTo>
                    <a:lnTo>
                      <a:pt x="271" y="519"/>
                    </a:lnTo>
                    <a:moveTo>
                      <a:pt x="297" y="529"/>
                    </a:moveTo>
                    <a:lnTo>
                      <a:pt x="297" y="526"/>
                    </a:lnTo>
                    <a:lnTo>
                      <a:pt x="295" y="522"/>
                    </a:lnTo>
                    <a:lnTo>
                      <a:pt x="293" y="522"/>
                    </a:lnTo>
                    <a:lnTo>
                      <a:pt x="290" y="519"/>
                    </a:lnTo>
                    <a:moveTo>
                      <a:pt x="271" y="519"/>
                    </a:moveTo>
                    <a:lnTo>
                      <a:pt x="267" y="522"/>
                    </a:lnTo>
                    <a:lnTo>
                      <a:pt x="264" y="522"/>
                    </a:lnTo>
                    <a:lnTo>
                      <a:pt x="264" y="526"/>
                    </a:lnTo>
                    <a:lnTo>
                      <a:pt x="262" y="529"/>
                    </a:lnTo>
                    <a:moveTo>
                      <a:pt x="262" y="519"/>
                    </a:moveTo>
                    <a:lnTo>
                      <a:pt x="262" y="515"/>
                    </a:lnTo>
                    <a:lnTo>
                      <a:pt x="260" y="512"/>
                    </a:lnTo>
                    <a:lnTo>
                      <a:pt x="257" y="510"/>
                    </a:lnTo>
                    <a:lnTo>
                      <a:pt x="255" y="510"/>
                    </a:lnTo>
                    <a:moveTo>
                      <a:pt x="271" y="208"/>
                    </a:moveTo>
                    <a:lnTo>
                      <a:pt x="271" y="182"/>
                    </a:lnTo>
                    <a:moveTo>
                      <a:pt x="283" y="208"/>
                    </a:moveTo>
                    <a:lnTo>
                      <a:pt x="271" y="208"/>
                    </a:lnTo>
                    <a:moveTo>
                      <a:pt x="283" y="222"/>
                    </a:moveTo>
                    <a:lnTo>
                      <a:pt x="283" y="208"/>
                    </a:lnTo>
                    <a:moveTo>
                      <a:pt x="200" y="472"/>
                    </a:moveTo>
                    <a:lnTo>
                      <a:pt x="200" y="245"/>
                    </a:lnTo>
                    <a:moveTo>
                      <a:pt x="208" y="652"/>
                    </a:moveTo>
                    <a:lnTo>
                      <a:pt x="208" y="510"/>
                    </a:lnTo>
                    <a:moveTo>
                      <a:pt x="200" y="500"/>
                    </a:moveTo>
                    <a:lnTo>
                      <a:pt x="160" y="500"/>
                    </a:lnTo>
                    <a:moveTo>
                      <a:pt x="245" y="510"/>
                    </a:moveTo>
                    <a:lnTo>
                      <a:pt x="208" y="486"/>
                    </a:lnTo>
                    <a:moveTo>
                      <a:pt x="217" y="510"/>
                    </a:moveTo>
                    <a:lnTo>
                      <a:pt x="212" y="510"/>
                    </a:lnTo>
                    <a:lnTo>
                      <a:pt x="210" y="512"/>
                    </a:lnTo>
                    <a:lnTo>
                      <a:pt x="210" y="515"/>
                    </a:lnTo>
                    <a:lnTo>
                      <a:pt x="208" y="519"/>
                    </a:lnTo>
                    <a:moveTo>
                      <a:pt x="208" y="510"/>
                    </a:moveTo>
                    <a:lnTo>
                      <a:pt x="208" y="505"/>
                    </a:lnTo>
                    <a:lnTo>
                      <a:pt x="205" y="503"/>
                    </a:lnTo>
                    <a:lnTo>
                      <a:pt x="203" y="500"/>
                    </a:lnTo>
                    <a:lnTo>
                      <a:pt x="200" y="500"/>
                    </a:lnTo>
                    <a:moveTo>
                      <a:pt x="200" y="472"/>
                    </a:moveTo>
                    <a:lnTo>
                      <a:pt x="200" y="477"/>
                    </a:lnTo>
                    <a:lnTo>
                      <a:pt x="203" y="482"/>
                    </a:lnTo>
                    <a:lnTo>
                      <a:pt x="208" y="486"/>
                    </a:lnTo>
                    <a:moveTo>
                      <a:pt x="184" y="208"/>
                    </a:moveTo>
                    <a:lnTo>
                      <a:pt x="165" y="0"/>
                    </a:lnTo>
                    <a:moveTo>
                      <a:pt x="212" y="229"/>
                    </a:moveTo>
                    <a:lnTo>
                      <a:pt x="208" y="231"/>
                    </a:lnTo>
                    <a:lnTo>
                      <a:pt x="203" y="234"/>
                    </a:lnTo>
                    <a:lnTo>
                      <a:pt x="200" y="238"/>
                    </a:lnTo>
                    <a:lnTo>
                      <a:pt x="200" y="245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" name="Freeform 37"/>
              <p:cNvSpPr>
                <a:spLocks noChangeAspect="1" noEditPoints="1"/>
              </p:cNvSpPr>
              <p:nvPr/>
            </p:nvSpPr>
            <p:spPr bwMode="auto">
              <a:xfrm>
                <a:off x="2190" y="2208"/>
                <a:ext cx="331" cy="420"/>
              </a:xfrm>
              <a:custGeom>
                <a:avLst/>
                <a:gdLst>
                  <a:gd name="T0" fmla="*/ 331 w 331"/>
                  <a:gd name="T1" fmla="*/ 302 h 420"/>
                  <a:gd name="T2" fmla="*/ 321 w 331"/>
                  <a:gd name="T3" fmla="*/ 314 h 420"/>
                  <a:gd name="T4" fmla="*/ 269 w 331"/>
                  <a:gd name="T5" fmla="*/ 326 h 420"/>
                  <a:gd name="T6" fmla="*/ 132 w 331"/>
                  <a:gd name="T7" fmla="*/ 359 h 420"/>
                  <a:gd name="T8" fmla="*/ 125 w 331"/>
                  <a:gd name="T9" fmla="*/ 390 h 420"/>
                  <a:gd name="T10" fmla="*/ 61 w 331"/>
                  <a:gd name="T11" fmla="*/ 420 h 420"/>
                  <a:gd name="T12" fmla="*/ 0 w 331"/>
                  <a:gd name="T13" fmla="*/ 38 h 420"/>
                  <a:gd name="T14" fmla="*/ 87 w 33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420"/>
                  <a:gd name="T26" fmla="*/ 331 w 33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420">
                    <a:moveTo>
                      <a:pt x="331" y="302"/>
                    </a:moveTo>
                    <a:lnTo>
                      <a:pt x="321" y="314"/>
                    </a:lnTo>
                    <a:lnTo>
                      <a:pt x="269" y="326"/>
                    </a:lnTo>
                    <a:moveTo>
                      <a:pt x="132" y="359"/>
                    </a:moveTo>
                    <a:lnTo>
                      <a:pt x="125" y="390"/>
                    </a:lnTo>
                    <a:lnTo>
                      <a:pt x="61" y="420"/>
                    </a:lnTo>
                    <a:moveTo>
                      <a:pt x="0" y="38"/>
                    </a:moveTo>
                    <a:lnTo>
                      <a:pt x="87" y="0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0" name="Freeform 38"/>
              <p:cNvSpPr>
                <a:spLocks noChangeAspect="1" noEditPoints="1"/>
              </p:cNvSpPr>
              <p:nvPr/>
            </p:nvSpPr>
            <p:spPr bwMode="auto">
              <a:xfrm>
                <a:off x="2206" y="1384"/>
                <a:ext cx="291" cy="836"/>
              </a:xfrm>
              <a:custGeom>
                <a:avLst/>
                <a:gdLst>
                  <a:gd name="T0" fmla="*/ 116 w 291"/>
                  <a:gd name="T1" fmla="*/ 810 h 836"/>
                  <a:gd name="T2" fmla="*/ 291 w 291"/>
                  <a:gd name="T3" fmla="*/ 656 h 836"/>
                  <a:gd name="T4" fmla="*/ 185 w 291"/>
                  <a:gd name="T5" fmla="*/ 293 h 836"/>
                  <a:gd name="T6" fmla="*/ 90 w 291"/>
                  <a:gd name="T7" fmla="*/ 309 h 836"/>
                  <a:gd name="T8" fmla="*/ 90 w 291"/>
                  <a:gd name="T9" fmla="*/ 326 h 836"/>
                  <a:gd name="T10" fmla="*/ 185 w 291"/>
                  <a:gd name="T11" fmla="*/ 326 h 836"/>
                  <a:gd name="T12" fmla="*/ 185 w 291"/>
                  <a:gd name="T13" fmla="*/ 342 h 836"/>
                  <a:gd name="T14" fmla="*/ 90 w 291"/>
                  <a:gd name="T15" fmla="*/ 274 h 836"/>
                  <a:gd name="T16" fmla="*/ 90 w 291"/>
                  <a:gd name="T17" fmla="*/ 257 h 836"/>
                  <a:gd name="T18" fmla="*/ 185 w 291"/>
                  <a:gd name="T19" fmla="*/ 257 h 836"/>
                  <a:gd name="T20" fmla="*/ 185 w 291"/>
                  <a:gd name="T21" fmla="*/ 241 h 836"/>
                  <a:gd name="T22" fmla="*/ 90 w 291"/>
                  <a:gd name="T23" fmla="*/ 222 h 836"/>
                  <a:gd name="T24" fmla="*/ 90 w 291"/>
                  <a:gd name="T25" fmla="*/ 205 h 836"/>
                  <a:gd name="T26" fmla="*/ 185 w 291"/>
                  <a:gd name="T27" fmla="*/ 205 h 836"/>
                  <a:gd name="T28" fmla="*/ 177 w 291"/>
                  <a:gd name="T29" fmla="*/ 120 h 836"/>
                  <a:gd name="T30" fmla="*/ 97 w 291"/>
                  <a:gd name="T31" fmla="*/ 137 h 836"/>
                  <a:gd name="T32" fmla="*/ 97 w 291"/>
                  <a:gd name="T33" fmla="*/ 156 h 836"/>
                  <a:gd name="T34" fmla="*/ 177 w 291"/>
                  <a:gd name="T35" fmla="*/ 156 h 836"/>
                  <a:gd name="T36" fmla="*/ 177 w 291"/>
                  <a:gd name="T37" fmla="*/ 172 h 836"/>
                  <a:gd name="T38" fmla="*/ 83 w 291"/>
                  <a:gd name="T39" fmla="*/ 189 h 836"/>
                  <a:gd name="T40" fmla="*/ 57 w 291"/>
                  <a:gd name="T41" fmla="*/ 205 h 836"/>
                  <a:gd name="T42" fmla="*/ 90 w 291"/>
                  <a:gd name="T43" fmla="*/ 205 h 836"/>
                  <a:gd name="T44" fmla="*/ 215 w 291"/>
                  <a:gd name="T45" fmla="*/ 205 h 836"/>
                  <a:gd name="T46" fmla="*/ 97 w 291"/>
                  <a:gd name="T47" fmla="*/ 104 h 836"/>
                  <a:gd name="T48" fmla="*/ 97 w 291"/>
                  <a:gd name="T49" fmla="*/ 87 h 836"/>
                  <a:gd name="T50" fmla="*/ 177 w 291"/>
                  <a:gd name="T51" fmla="*/ 87 h 836"/>
                  <a:gd name="T52" fmla="*/ 177 w 291"/>
                  <a:gd name="T53" fmla="*/ 68 h 836"/>
                  <a:gd name="T54" fmla="*/ 97 w 291"/>
                  <a:gd name="T55" fmla="*/ 52 h 836"/>
                  <a:gd name="T56" fmla="*/ 97 w 291"/>
                  <a:gd name="T57" fmla="*/ 35 h 836"/>
                  <a:gd name="T58" fmla="*/ 177 w 291"/>
                  <a:gd name="T59" fmla="*/ 35 h 836"/>
                  <a:gd name="T60" fmla="*/ 177 w 291"/>
                  <a:gd name="T61" fmla="*/ 19 h 836"/>
                  <a:gd name="T62" fmla="*/ 97 w 291"/>
                  <a:gd name="T63" fmla="*/ 0 h 836"/>
                  <a:gd name="T64" fmla="*/ 0 w 291"/>
                  <a:gd name="T65" fmla="*/ 307 h 836"/>
                  <a:gd name="T66" fmla="*/ 36 w 291"/>
                  <a:gd name="T67" fmla="*/ 271 h 836"/>
                  <a:gd name="T68" fmla="*/ 36 w 291"/>
                  <a:gd name="T69" fmla="*/ 259 h 836"/>
                  <a:gd name="T70" fmla="*/ 0 w 291"/>
                  <a:gd name="T71" fmla="*/ 283 h 836"/>
                  <a:gd name="T72" fmla="*/ 0 w 291"/>
                  <a:gd name="T73" fmla="*/ 269 h 836"/>
                  <a:gd name="T74" fmla="*/ 36 w 291"/>
                  <a:gd name="T75" fmla="*/ 234 h 836"/>
                  <a:gd name="T76" fmla="*/ 33 w 291"/>
                  <a:gd name="T77" fmla="*/ 224 h 836"/>
                  <a:gd name="T78" fmla="*/ 0 w 291"/>
                  <a:gd name="T79" fmla="*/ 245 h 836"/>
                  <a:gd name="T80" fmla="*/ 0 w 291"/>
                  <a:gd name="T81" fmla="*/ 234 h 836"/>
                  <a:gd name="T82" fmla="*/ 12 w 291"/>
                  <a:gd name="T83" fmla="*/ 219 h 8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1"/>
                  <a:gd name="T127" fmla="*/ 0 h 836"/>
                  <a:gd name="T128" fmla="*/ 291 w 291"/>
                  <a:gd name="T129" fmla="*/ 836 h 8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1" h="836">
                    <a:moveTo>
                      <a:pt x="71" y="824"/>
                    </a:moveTo>
                    <a:lnTo>
                      <a:pt x="78" y="836"/>
                    </a:lnTo>
                    <a:lnTo>
                      <a:pt x="116" y="810"/>
                    </a:lnTo>
                    <a:moveTo>
                      <a:pt x="201" y="751"/>
                    </a:moveTo>
                    <a:lnTo>
                      <a:pt x="253" y="685"/>
                    </a:lnTo>
                    <a:lnTo>
                      <a:pt x="291" y="656"/>
                    </a:lnTo>
                    <a:moveTo>
                      <a:pt x="90" y="293"/>
                    </a:moveTo>
                    <a:lnTo>
                      <a:pt x="90" y="293"/>
                    </a:lnTo>
                    <a:moveTo>
                      <a:pt x="185" y="293"/>
                    </a:moveTo>
                    <a:lnTo>
                      <a:pt x="185" y="293"/>
                    </a:lnTo>
                    <a:moveTo>
                      <a:pt x="90" y="309"/>
                    </a:moveTo>
                    <a:lnTo>
                      <a:pt x="90" y="309"/>
                    </a:lnTo>
                    <a:moveTo>
                      <a:pt x="185" y="309"/>
                    </a:moveTo>
                    <a:lnTo>
                      <a:pt x="185" y="309"/>
                    </a:lnTo>
                    <a:moveTo>
                      <a:pt x="90" y="326"/>
                    </a:moveTo>
                    <a:lnTo>
                      <a:pt x="90" y="326"/>
                    </a:lnTo>
                    <a:moveTo>
                      <a:pt x="185" y="326"/>
                    </a:moveTo>
                    <a:lnTo>
                      <a:pt x="185" y="326"/>
                    </a:lnTo>
                    <a:moveTo>
                      <a:pt x="90" y="342"/>
                    </a:moveTo>
                    <a:lnTo>
                      <a:pt x="90" y="342"/>
                    </a:lnTo>
                    <a:moveTo>
                      <a:pt x="185" y="342"/>
                    </a:moveTo>
                    <a:lnTo>
                      <a:pt x="185" y="342"/>
                    </a:lnTo>
                    <a:moveTo>
                      <a:pt x="90" y="274"/>
                    </a:moveTo>
                    <a:lnTo>
                      <a:pt x="90" y="274"/>
                    </a:lnTo>
                    <a:moveTo>
                      <a:pt x="185" y="274"/>
                    </a:moveTo>
                    <a:lnTo>
                      <a:pt x="185" y="274"/>
                    </a:lnTo>
                    <a:moveTo>
                      <a:pt x="90" y="257"/>
                    </a:moveTo>
                    <a:lnTo>
                      <a:pt x="90" y="257"/>
                    </a:lnTo>
                    <a:moveTo>
                      <a:pt x="185" y="257"/>
                    </a:moveTo>
                    <a:lnTo>
                      <a:pt x="185" y="257"/>
                    </a:lnTo>
                    <a:moveTo>
                      <a:pt x="90" y="241"/>
                    </a:moveTo>
                    <a:lnTo>
                      <a:pt x="90" y="241"/>
                    </a:lnTo>
                    <a:moveTo>
                      <a:pt x="185" y="241"/>
                    </a:moveTo>
                    <a:lnTo>
                      <a:pt x="185" y="241"/>
                    </a:lnTo>
                    <a:moveTo>
                      <a:pt x="90" y="222"/>
                    </a:moveTo>
                    <a:lnTo>
                      <a:pt x="90" y="222"/>
                    </a:lnTo>
                    <a:moveTo>
                      <a:pt x="185" y="222"/>
                    </a:moveTo>
                    <a:lnTo>
                      <a:pt x="185" y="222"/>
                    </a:lnTo>
                    <a:moveTo>
                      <a:pt x="90" y="205"/>
                    </a:moveTo>
                    <a:lnTo>
                      <a:pt x="90" y="205"/>
                    </a:lnTo>
                    <a:moveTo>
                      <a:pt x="185" y="205"/>
                    </a:moveTo>
                    <a:lnTo>
                      <a:pt x="185" y="205"/>
                    </a:lnTo>
                    <a:moveTo>
                      <a:pt x="97" y="120"/>
                    </a:moveTo>
                    <a:lnTo>
                      <a:pt x="97" y="120"/>
                    </a:lnTo>
                    <a:moveTo>
                      <a:pt x="177" y="120"/>
                    </a:moveTo>
                    <a:lnTo>
                      <a:pt x="177" y="120"/>
                    </a:lnTo>
                    <a:moveTo>
                      <a:pt x="97" y="137"/>
                    </a:moveTo>
                    <a:lnTo>
                      <a:pt x="97" y="137"/>
                    </a:lnTo>
                    <a:moveTo>
                      <a:pt x="177" y="137"/>
                    </a:moveTo>
                    <a:lnTo>
                      <a:pt x="177" y="137"/>
                    </a:lnTo>
                    <a:moveTo>
                      <a:pt x="97" y="156"/>
                    </a:moveTo>
                    <a:lnTo>
                      <a:pt x="97" y="156"/>
                    </a:lnTo>
                    <a:moveTo>
                      <a:pt x="177" y="156"/>
                    </a:moveTo>
                    <a:lnTo>
                      <a:pt x="177" y="156"/>
                    </a:lnTo>
                    <a:moveTo>
                      <a:pt x="97" y="172"/>
                    </a:moveTo>
                    <a:lnTo>
                      <a:pt x="97" y="172"/>
                    </a:lnTo>
                    <a:moveTo>
                      <a:pt x="177" y="172"/>
                    </a:moveTo>
                    <a:lnTo>
                      <a:pt x="177" y="172"/>
                    </a:lnTo>
                    <a:moveTo>
                      <a:pt x="83" y="189"/>
                    </a:moveTo>
                    <a:lnTo>
                      <a:pt x="83" y="189"/>
                    </a:lnTo>
                    <a:moveTo>
                      <a:pt x="189" y="189"/>
                    </a:moveTo>
                    <a:lnTo>
                      <a:pt x="189" y="189"/>
                    </a:lnTo>
                    <a:moveTo>
                      <a:pt x="57" y="205"/>
                    </a:moveTo>
                    <a:lnTo>
                      <a:pt x="57" y="205"/>
                    </a:lnTo>
                    <a:moveTo>
                      <a:pt x="90" y="205"/>
                    </a:moveTo>
                    <a:lnTo>
                      <a:pt x="90" y="205"/>
                    </a:lnTo>
                    <a:moveTo>
                      <a:pt x="185" y="205"/>
                    </a:moveTo>
                    <a:lnTo>
                      <a:pt x="185" y="205"/>
                    </a:lnTo>
                    <a:moveTo>
                      <a:pt x="215" y="205"/>
                    </a:moveTo>
                    <a:lnTo>
                      <a:pt x="215" y="205"/>
                    </a:lnTo>
                    <a:moveTo>
                      <a:pt x="97" y="104"/>
                    </a:moveTo>
                    <a:lnTo>
                      <a:pt x="97" y="104"/>
                    </a:lnTo>
                    <a:moveTo>
                      <a:pt x="177" y="104"/>
                    </a:moveTo>
                    <a:lnTo>
                      <a:pt x="177" y="104"/>
                    </a:lnTo>
                    <a:moveTo>
                      <a:pt x="97" y="87"/>
                    </a:moveTo>
                    <a:lnTo>
                      <a:pt x="97" y="87"/>
                    </a:lnTo>
                    <a:moveTo>
                      <a:pt x="177" y="87"/>
                    </a:moveTo>
                    <a:lnTo>
                      <a:pt x="177" y="87"/>
                    </a:lnTo>
                    <a:moveTo>
                      <a:pt x="97" y="68"/>
                    </a:moveTo>
                    <a:lnTo>
                      <a:pt x="97" y="68"/>
                    </a:lnTo>
                    <a:moveTo>
                      <a:pt x="177" y="68"/>
                    </a:moveTo>
                    <a:lnTo>
                      <a:pt x="177" y="68"/>
                    </a:lnTo>
                    <a:moveTo>
                      <a:pt x="97" y="52"/>
                    </a:moveTo>
                    <a:lnTo>
                      <a:pt x="97" y="52"/>
                    </a:lnTo>
                    <a:moveTo>
                      <a:pt x="177" y="52"/>
                    </a:moveTo>
                    <a:lnTo>
                      <a:pt x="177" y="52"/>
                    </a:lnTo>
                    <a:moveTo>
                      <a:pt x="97" y="35"/>
                    </a:moveTo>
                    <a:lnTo>
                      <a:pt x="97" y="35"/>
                    </a:lnTo>
                    <a:moveTo>
                      <a:pt x="177" y="35"/>
                    </a:moveTo>
                    <a:lnTo>
                      <a:pt x="177" y="35"/>
                    </a:lnTo>
                    <a:moveTo>
                      <a:pt x="97" y="19"/>
                    </a:moveTo>
                    <a:lnTo>
                      <a:pt x="97" y="19"/>
                    </a:lnTo>
                    <a:moveTo>
                      <a:pt x="177" y="19"/>
                    </a:moveTo>
                    <a:lnTo>
                      <a:pt x="177" y="19"/>
                    </a:lnTo>
                    <a:moveTo>
                      <a:pt x="97" y="0"/>
                    </a:moveTo>
                    <a:lnTo>
                      <a:pt x="97" y="0"/>
                    </a:lnTo>
                    <a:moveTo>
                      <a:pt x="177" y="0"/>
                    </a:moveTo>
                    <a:lnTo>
                      <a:pt x="177" y="0"/>
                    </a:lnTo>
                    <a:moveTo>
                      <a:pt x="0" y="307"/>
                    </a:moveTo>
                    <a:lnTo>
                      <a:pt x="0" y="307"/>
                    </a:lnTo>
                    <a:moveTo>
                      <a:pt x="36" y="271"/>
                    </a:moveTo>
                    <a:lnTo>
                      <a:pt x="36" y="271"/>
                    </a:lnTo>
                    <a:moveTo>
                      <a:pt x="0" y="295"/>
                    </a:moveTo>
                    <a:lnTo>
                      <a:pt x="0" y="295"/>
                    </a:lnTo>
                    <a:moveTo>
                      <a:pt x="36" y="259"/>
                    </a:moveTo>
                    <a:lnTo>
                      <a:pt x="36" y="259"/>
                    </a:lnTo>
                    <a:moveTo>
                      <a:pt x="0" y="283"/>
                    </a:moveTo>
                    <a:lnTo>
                      <a:pt x="0" y="283"/>
                    </a:lnTo>
                    <a:moveTo>
                      <a:pt x="36" y="245"/>
                    </a:moveTo>
                    <a:lnTo>
                      <a:pt x="36" y="245"/>
                    </a:lnTo>
                    <a:moveTo>
                      <a:pt x="0" y="269"/>
                    </a:moveTo>
                    <a:lnTo>
                      <a:pt x="0" y="269"/>
                    </a:lnTo>
                    <a:moveTo>
                      <a:pt x="36" y="234"/>
                    </a:moveTo>
                    <a:lnTo>
                      <a:pt x="36" y="234"/>
                    </a:lnTo>
                    <a:moveTo>
                      <a:pt x="0" y="257"/>
                    </a:moveTo>
                    <a:lnTo>
                      <a:pt x="0" y="257"/>
                    </a:lnTo>
                    <a:moveTo>
                      <a:pt x="33" y="224"/>
                    </a:moveTo>
                    <a:lnTo>
                      <a:pt x="33" y="224"/>
                    </a:lnTo>
                    <a:moveTo>
                      <a:pt x="0" y="245"/>
                    </a:moveTo>
                    <a:lnTo>
                      <a:pt x="0" y="245"/>
                    </a:lnTo>
                    <a:moveTo>
                      <a:pt x="24" y="219"/>
                    </a:moveTo>
                    <a:lnTo>
                      <a:pt x="24" y="219"/>
                    </a:lnTo>
                    <a:moveTo>
                      <a:pt x="0" y="234"/>
                    </a:moveTo>
                    <a:lnTo>
                      <a:pt x="0" y="234"/>
                    </a:lnTo>
                    <a:moveTo>
                      <a:pt x="12" y="219"/>
                    </a:moveTo>
                    <a:lnTo>
                      <a:pt x="12" y="219"/>
                    </a:lnTo>
                    <a:moveTo>
                      <a:pt x="0" y="319"/>
                    </a:moveTo>
                    <a:lnTo>
                      <a:pt x="0" y="319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" name="Freeform 39"/>
              <p:cNvSpPr>
                <a:spLocks noChangeAspect="1" noEditPoints="1"/>
              </p:cNvSpPr>
              <p:nvPr/>
            </p:nvSpPr>
            <p:spPr bwMode="auto">
              <a:xfrm>
                <a:off x="2206" y="1603"/>
                <a:ext cx="36" cy="133"/>
              </a:xfrm>
              <a:custGeom>
                <a:avLst/>
                <a:gdLst>
                  <a:gd name="T0" fmla="*/ 36 w 36"/>
                  <a:gd name="T1" fmla="*/ 64 h 133"/>
                  <a:gd name="T2" fmla="*/ 0 w 36"/>
                  <a:gd name="T3" fmla="*/ 111 h 133"/>
                  <a:gd name="T4" fmla="*/ 36 w 36"/>
                  <a:gd name="T5" fmla="*/ 76 h 133"/>
                  <a:gd name="T6" fmla="*/ 0 w 36"/>
                  <a:gd name="T7" fmla="*/ 123 h 133"/>
                  <a:gd name="T8" fmla="*/ 36 w 36"/>
                  <a:gd name="T9" fmla="*/ 88 h 133"/>
                  <a:gd name="T10" fmla="*/ 3 w 36"/>
                  <a:gd name="T11" fmla="*/ 133 h 133"/>
                  <a:gd name="T12" fmla="*/ 36 w 36"/>
                  <a:gd name="T13" fmla="*/ 100 h 133"/>
                  <a:gd name="T14" fmla="*/ 15 w 36"/>
                  <a:gd name="T15" fmla="*/ 133 h 133"/>
                  <a:gd name="T16" fmla="*/ 36 w 36"/>
                  <a:gd name="T17" fmla="*/ 111 h 133"/>
                  <a:gd name="T18" fmla="*/ 26 w 36"/>
                  <a:gd name="T19" fmla="*/ 133 h 133"/>
                  <a:gd name="T20" fmla="*/ 36 w 36"/>
                  <a:gd name="T21" fmla="*/ 123 h 133"/>
                  <a:gd name="T22" fmla="*/ 0 w 36"/>
                  <a:gd name="T23" fmla="*/ 88 h 133"/>
                  <a:gd name="T24" fmla="*/ 36 w 36"/>
                  <a:gd name="T25" fmla="*/ 52 h 133"/>
                  <a:gd name="T26" fmla="*/ 0 w 36"/>
                  <a:gd name="T27" fmla="*/ 76 h 133"/>
                  <a:gd name="T28" fmla="*/ 36 w 36"/>
                  <a:gd name="T29" fmla="*/ 40 h 133"/>
                  <a:gd name="T30" fmla="*/ 0 w 36"/>
                  <a:gd name="T31" fmla="*/ 64 h 133"/>
                  <a:gd name="T32" fmla="*/ 36 w 36"/>
                  <a:gd name="T33" fmla="*/ 26 h 133"/>
                  <a:gd name="T34" fmla="*/ 0 w 36"/>
                  <a:gd name="T35" fmla="*/ 50 h 133"/>
                  <a:gd name="T36" fmla="*/ 36 w 36"/>
                  <a:gd name="T37" fmla="*/ 15 h 133"/>
                  <a:gd name="T38" fmla="*/ 0 w 36"/>
                  <a:gd name="T39" fmla="*/ 38 h 133"/>
                  <a:gd name="T40" fmla="*/ 33 w 36"/>
                  <a:gd name="T41" fmla="*/ 5 h 133"/>
                  <a:gd name="T42" fmla="*/ 0 w 36"/>
                  <a:gd name="T43" fmla="*/ 26 h 133"/>
                  <a:gd name="T44" fmla="*/ 24 w 36"/>
                  <a:gd name="T45" fmla="*/ 0 h 133"/>
                  <a:gd name="T46" fmla="*/ 0 w 36"/>
                  <a:gd name="T47" fmla="*/ 15 h 133"/>
                  <a:gd name="T48" fmla="*/ 12 w 36"/>
                  <a:gd name="T49" fmla="*/ 0 h 133"/>
                  <a:gd name="T50" fmla="*/ 0 w 36"/>
                  <a:gd name="T51" fmla="*/ 100 h 133"/>
                  <a:gd name="T52" fmla="*/ 36 w 36"/>
                  <a:gd name="T53" fmla="*/ 64 h 133"/>
                  <a:gd name="T54" fmla="*/ 0 w 36"/>
                  <a:gd name="T55" fmla="*/ 111 h 133"/>
                  <a:gd name="T56" fmla="*/ 36 w 36"/>
                  <a:gd name="T57" fmla="*/ 76 h 133"/>
                  <a:gd name="T58" fmla="*/ 0 w 36"/>
                  <a:gd name="T59" fmla="*/ 123 h 133"/>
                  <a:gd name="T60" fmla="*/ 36 w 36"/>
                  <a:gd name="T61" fmla="*/ 88 h 133"/>
                  <a:gd name="T62" fmla="*/ 3 w 36"/>
                  <a:gd name="T63" fmla="*/ 133 h 133"/>
                  <a:gd name="T64" fmla="*/ 36 w 36"/>
                  <a:gd name="T65" fmla="*/ 100 h 133"/>
                  <a:gd name="T66" fmla="*/ 15 w 36"/>
                  <a:gd name="T67" fmla="*/ 133 h 133"/>
                  <a:gd name="T68" fmla="*/ 36 w 36"/>
                  <a:gd name="T69" fmla="*/ 111 h 133"/>
                  <a:gd name="T70" fmla="*/ 26 w 36"/>
                  <a:gd name="T71" fmla="*/ 133 h 133"/>
                  <a:gd name="T72" fmla="*/ 36 w 36"/>
                  <a:gd name="T73" fmla="*/ 123 h 133"/>
                  <a:gd name="T74" fmla="*/ 0 w 36"/>
                  <a:gd name="T75" fmla="*/ 88 h 133"/>
                  <a:gd name="T76" fmla="*/ 36 w 36"/>
                  <a:gd name="T77" fmla="*/ 52 h 133"/>
                  <a:gd name="T78" fmla="*/ 0 w 36"/>
                  <a:gd name="T79" fmla="*/ 76 h 133"/>
                  <a:gd name="T80" fmla="*/ 36 w 36"/>
                  <a:gd name="T81" fmla="*/ 40 h 133"/>
                  <a:gd name="T82" fmla="*/ 0 w 36"/>
                  <a:gd name="T83" fmla="*/ 64 h 133"/>
                  <a:gd name="T84" fmla="*/ 36 w 36"/>
                  <a:gd name="T85" fmla="*/ 26 h 133"/>
                  <a:gd name="T86" fmla="*/ 0 w 36"/>
                  <a:gd name="T87" fmla="*/ 50 h 133"/>
                  <a:gd name="T88" fmla="*/ 36 w 36"/>
                  <a:gd name="T89" fmla="*/ 15 h 133"/>
                  <a:gd name="T90" fmla="*/ 0 w 36"/>
                  <a:gd name="T91" fmla="*/ 38 h 133"/>
                  <a:gd name="T92" fmla="*/ 33 w 36"/>
                  <a:gd name="T93" fmla="*/ 5 h 133"/>
                  <a:gd name="T94" fmla="*/ 0 w 36"/>
                  <a:gd name="T95" fmla="*/ 26 h 133"/>
                  <a:gd name="T96" fmla="*/ 24 w 36"/>
                  <a:gd name="T97" fmla="*/ 0 h 133"/>
                  <a:gd name="T98" fmla="*/ 0 w 36"/>
                  <a:gd name="T99" fmla="*/ 15 h 133"/>
                  <a:gd name="T100" fmla="*/ 12 w 36"/>
                  <a:gd name="T101" fmla="*/ 0 h 133"/>
                  <a:gd name="T102" fmla="*/ 0 w 36"/>
                  <a:gd name="T103" fmla="*/ 100 h 133"/>
                  <a:gd name="T104" fmla="*/ 36 w 36"/>
                  <a:gd name="T105" fmla="*/ 64 h 133"/>
                  <a:gd name="T106" fmla="*/ 0 w 36"/>
                  <a:gd name="T107" fmla="*/ 111 h 133"/>
                  <a:gd name="T108" fmla="*/ 36 w 36"/>
                  <a:gd name="T109" fmla="*/ 76 h 133"/>
                  <a:gd name="T110" fmla="*/ 0 w 36"/>
                  <a:gd name="T111" fmla="*/ 123 h 133"/>
                  <a:gd name="T112" fmla="*/ 36 w 36"/>
                  <a:gd name="T113" fmla="*/ 88 h 133"/>
                  <a:gd name="T114" fmla="*/ 3 w 36"/>
                  <a:gd name="T115" fmla="*/ 133 h 133"/>
                  <a:gd name="T116" fmla="*/ 36 w 36"/>
                  <a:gd name="T117" fmla="*/ 100 h 133"/>
                  <a:gd name="T118" fmla="*/ 15 w 36"/>
                  <a:gd name="T119" fmla="*/ 133 h 133"/>
                  <a:gd name="T120" fmla="*/ 36 w 36"/>
                  <a:gd name="T121" fmla="*/ 111 h 133"/>
                  <a:gd name="T122" fmla="*/ 26 w 36"/>
                  <a:gd name="T123" fmla="*/ 133 h 133"/>
                  <a:gd name="T124" fmla="*/ 36 w 36"/>
                  <a:gd name="T125" fmla="*/ 123 h 1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"/>
                  <a:gd name="T190" fmla="*/ 0 h 133"/>
                  <a:gd name="T191" fmla="*/ 36 w 36"/>
                  <a:gd name="T192" fmla="*/ 133 h 1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" h="133">
                    <a:moveTo>
                      <a:pt x="36" y="64"/>
                    </a:moveTo>
                    <a:lnTo>
                      <a:pt x="36" y="64"/>
                    </a:lnTo>
                    <a:moveTo>
                      <a:pt x="0" y="111"/>
                    </a:moveTo>
                    <a:lnTo>
                      <a:pt x="0" y="111"/>
                    </a:lnTo>
                    <a:moveTo>
                      <a:pt x="36" y="76"/>
                    </a:moveTo>
                    <a:lnTo>
                      <a:pt x="36" y="76"/>
                    </a:lnTo>
                    <a:moveTo>
                      <a:pt x="0" y="123"/>
                    </a:moveTo>
                    <a:lnTo>
                      <a:pt x="0" y="123"/>
                    </a:lnTo>
                    <a:moveTo>
                      <a:pt x="36" y="88"/>
                    </a:moveTo>
                    <a:lnTo>
                      <a:pt x="36" y="88"/>
                    </a:lnTo>
                    <a:moveTo>
                      <a:pt x="3" y="133"/>
                    </a:moveTo>
                    <a:lnTo>
                      <a:pt x="3" y="133"/>
                    </a:lnTo>
                    <a:moveTo>
                      <a:pt x="36" y="100"/>
                    </a:moveTo>
                    <a:lnTo>
                      <a:pt x="36" y="100"/>
                    </a:lnTo>
                    <a:moveTo>
                      <a:pt x="15" y="133"/>
                    </a:moveTo>
                    <a:lnTo>
                      <a:pt x="15" y="133"/>
                    </a:lnTo>
                    <a:moveTo>
                      <a:pt x="36" y="111"/>
                    </a:moveTo>
                    <a:lnTo>
                      <a:pt x="36" y="111"/>
                    </a:lnTo>
                    <a:moveTo>
                      <a:pt x="26" y="133"/>
                    </a:moveTo>
                    <a:lnTo>
                      <a:pt x="26" y="133"/>
                    </a:lnTo>
                    <a:moveTo>
                      <a:pt x="36" y="123"/>
                    </a:moveTo>
                    <a:lnTo>
                      <a:pt x="36" y="123"/>
                    </a:lnTo>
                    <a:moveTo>
                      <a:pt x="0" y="88"/>
                    </a:moveTo>
                    <a:lnTo>
                      <a:pt x="0" y="88"/>
                    </a:lnTo>
                    <a:moveTo>
                      <a:pt x="36" y="52"/>
                    </a:moveTo>
                    <a:lnTo>
                      <a:pt x="36" y="52"/>
                    </a:lnTo>
                    <a:moveTo>
                      <a:pt x="0" y="76"/>
                    </a:moveTo>
                    <a:lnTo>
                      <a:pt x="0" y="76"/>
                    </a:lnTo>
                    <a:moveTo>
                      <a:pt x="36" y="40"/>
                    </a:moveTo>
                    <a:lnTo>
                      <a:pt x="36" y="40"/>
                    </a:lnTo>
                    <a:moveTo>
                      <a:pt x="0" y="64"/>
                    </a:moveTo>
                    <a:lnTo>
                      <a:pt x="0" y="64"/>
                    </a:lnTo>
                    <a:moveTo>
                      <a:pt x="36" y="26"/>
                    </a:moveTo>
                    <a:lnTo>
                      <a:pt x="36" y="26"/>
                    </a:lnTo>
                    <a:moveTo>
                      <a:pt x="0" y="50"/>
                    </a:moveTo>
                    <a:lnTo>
                      <a:pt x="0" y="50"/>
                    </a:lnTo>
                    <a:moveTo>
                      <a:pt x="36" y="15"/>
                    </a:moveTo>
                    <a:lnTo>
                      <a:pt x="36" y="15"/>
                    </a:lnTo>
                    <a:moveTo>
                      <a:pt x="0" y="38"/>
                    </a:moveTo>
                    <a:lnTo>
                      <a:pt x="0" y="38"/>
                    </a:lnTo>
                    <a:moveTo>
                      <a:pt x="33" y="5"/>
                    </a:moveTo>
                    <a:lnTo>
                      <a:pt x="33" y="5"/>
                    </a:lnTo>
                    <a:moveTo>
                      <a:pt x="0" y="26"/>
                    </a:moveTo>
                    <a:lnTo>
                      <a:pt x="0" y="26"/>
                    </a:lnTo>
                    <a:moveTo>
                      <a:pt x="24" y="0"/>
                    </a:moveTo>
                    <a:lnTo>
                      <a:pt x="24" y="0"/>
                    </a:lnTo>
                    <a:moveTo>
                      <a:pt x="0" y="15"/>
                    </a:moveTo>
                    <a:lnTo>
                      <a:pt x="0" y="15"/>
                    </a:lnTo>
                    <a:moveTo>
                      <a:pt x="12" y="0"/>
                    </a:moveTo>
                    <a:lnTo>
                      <a:pt x="12" y="0"/>
                    </a:lnTo>
                    <a:moveTo>
                      <a:pt x="0" y="100"/>
                    </a:moveTo>
                    <a:lnTo>
                      <a:pt x="0" y="100"/>
                    </a:lnTo>
                    <a:moveTo>
                      <a:pt x="36" y="64"/>
                    </a:moveTo>
                    <a:lnTo>
                      <a:pt x="36" y="64"/>
                    </a:lnTo>
                    <a:moveTo>
                      <a:pt x="0" y="111"/>
                    </a:moveTo>
                    <a:lnTo>
                      <a:pt x="0" y="111"/>
                    </a:lnTo>
                    <a:moveTo>
                      <a:pt x="36" y="76"/>
                    </a:moveTo>
                    <a:lnTo>
                      <a:pt x="36" y="76"/>
                    </a:lnTo>
                    <a:moveTo>
                      <a:pt x="0" y="123"/>
                    </a:moveTo>
                    <a:lnTo>
                      <a:pt x="0" y="123"/>
                    </a:lnTo>
                    <a:moveTo>
                      <a:pt x="36" y="88"/>
                    </a:moveTo>
                    <a:lnTo>
                      <a:pt x="36" y="88"/>
                    </a:lnTo>
                    <a:moveTo>
                      <a:pt x="3" y="133"/>
                    </a:moveTo>
                    <a:lnTo>
                      <a:pt x="3" y="133"/>
                    </a:lnTo>
                    <a:moveTo>
                      <a:pt x="36" y="100"/>
                    </a:moveTo>
                    <a:lnTo>
                      <a:pt x="36" y="100"/>
                    </a:lnTo>
                    <a:moveTo>
                      <a:pt x="15" y="133"/>
                    </a:moveTo>
                    <a:lnTo>
                      <a:pt x="15" y="133"/>
                    </a:lnTo>
                    <a:moveTo>
                      <a:pt x="36" y="111"/>
                    </a:moveTo>
                    <a:lnTo>
                      <a:pt x="36" y="111"/>
                    </a:lnTo>
                    <a:moveTo>
                      <a:pt x="26" y="133"/>
                    </a:moveTo>
                    <a:lnTo>
                      <a:pt x="26" y="133"/>
                    </a:lnTo>
                    <a:moveTo>
                      <a:pt x="36" y="123"/>
                    </a:moveTo>
                    <a:lnTo>
                      <a:pt x="36" y="123"/>
                    </a:lnTo>
                    <a:moveTo>
                      <a:pt x="0" y="88"/>
                    </a:moveTo>
                    <a:lnTo>
                      <a:pt x="0" y="88"/>
                    </a:lnTo>
                    <a:moveTo>
                      <a:pt x="36" y="52"/>
                    </a:moveTo>
                    <a:lnTo>
                      <a:pt x="36" y="52"/>
                    </a:lnTo>
                    <a:moveTo>
                      <a:pt x="0" y="76"/>
                    </a:moveTo>
                    <a:lnTo>
                      <a:pt x="0" y="76"/>
                    </a:lnTo>
                    <a:moveTo>
                      <a:pt x="36" y="40"/>
                    </a:moveTo>
                    <a:lnTo>
                      <a:pt x="36" y="40"/>
                    </a:lnTo>
                    <a:moveTo>
                      <a:pt x="0" y="64"/>
                    </a:moveTo>
                    <a:lnTo>
                      <a:pt x="0" y="64"/>
                    </a:lnTo>
                    <a:moveTo>
                      <a:pt x="36" y="26"/>
                    </a:moveTo>
                    <a:lnTo>
                      <a:pt x="36" y="26"/>
                    </a:lnTo>
                    <a:moveTo>
                      <a:pt x="0" y="50"/>
                    </a:moveTo>
                    <a:lnTo>
                      <a:pt x="0" y="50"/>
                    </a:lnTo>
                    <a:moveTo>
                      <a:pt x="36" y="15"/>
                    </a:moveTo>
                    <a:lnTo>
                      <a:pt x="36" y="15"/>
                    </a:lnTo>
                    <a:moveTo>
                      <a:pt x="0" y="38"/>
                    </a:moveTo>
                    <a:lnTo>
                      <a:pt x="0" y="38"/>
                    </a:lnTo>
                    <a:moveTo>
                      <a:pt x="33" y="5"/>
                    </a:moveTo>
                    <a:lnTo>
                      <a:pt x="33" y="5"/>
                    </a:lnTo>
                    <a:moveTo>
                      <a:pt x="0" y="26"/>
                    </a:moveTo>
                    <a:lnTo>
                      <a:pt x="0" y="26"/>
                    </a:lnTo>
                    <a:moveTo>
                      <a:pt x="24" y="0"/>
                    </a:moveTo>
                    <a:lnTo>
                      <a:pt x="24" y="0"/>
                    </a:lnTo>
                    <a:moveTo>
                      <a:pt x="0" y="15"/>
                    </a:moveTo>
                    <a:lnTo>
                      <a:pt x="0" y="15"/>
                    </a:lnTo>
                    <a:moveTo>
                      <a:pt x="12" y="0"/>
                    </a:moveTo>
                    <a:lnTo>
                      <a:pt x="12" y="0"/>
                    </a:lnTo>
                    <a:moveTo>
                      <a:pt x="0" y="100"/>
                    </a:moveTo>
                    <a:lnTo>
                      <a:pt x="0" y="100"/>
                    </a:lnTo>
                    <a:moveTo>
                      <a:pt x="36" y="64"/>
                    </a:moveTo>
                    <a:lnTo>
                      <a:pt x="36" y="64"/>
                    </a:lnTo>
                    <a:moveTo>
                      <a:pt x="0" y="111"/>
                    </a:moveTo>
                    <a:lnTo>
                      <a:pt x="0" y="111"/>
                    </a:lnTo>
                    <a:moveTo>
                      <a:pt x="36" y="76"/>
                    </a:moveTo>
                    <a:lnTo>
                      <a:pt x="36" y="76"/>
                    </a:lnTo>
                    <a:moveTo>
                      <a:pt x="0" y="123"/>
                    </a:moveTo>
                    <a:lnTo>
                      <a:pt x="0" y="123"/>
                    </a:lnTo>
                    <a:moveTo>
                      <a:pt x="36" y="88"/>
                    </a:moveTo>
                    <a:lnTo>
                      <a:pt x="36" y="88"/>
                    </a:lnTo>
                    <a:moveTo>
                      <a:pt x="3" y="133"/>
                    </a:moveTo>
                    <a:lnTo>
                      <a:pt x="3" y="133"/>
                    </a:lnTo>
                    <a:moveTo>
                      <a:pt x="36" y="100"/>
                    </a:moveTo>
                    <a:lnTo>
                      <a:pt x="36" y="100"/>
                    </a:lnTo>
                    <a:moveTo>
                      <a:pt x="15" y="133"/>
                    </a:moveTo>
                    <a:lnTo>
                      <a:pt x="15" y="133"/>
                    </a:lnTo>
                    <a:moveTo>
                      <a:pt x="36" y="111"/>
                    </a:moveTo>
                    <a:lnTo>
                      <a:pt x="36" y="111"/>
                    </a:lnTo>
                    <a:moveTo>
                      <a:pt x="26" y="133"/>
                    </a:moveTo>
                    <a:lnTo>
                      <a:pt x="26" y="133"/>
                    </a:lnTo>
                    <a:moveTo>
                      <a:pt x="36" y="123"/>
                    </a:moveTo>
                    <a:lnTo>
                      <a:pt x="36" y="123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2" name="Freeform 40"/>
              <p:cNvSpPr>
                <a:spLocks noChangeAspect="1" noEditPoints="1"/>
              </p:cNvSpPr>
              <p:nvPr/>
            </p:nvSpPr>
            <p:spPr bwMode="auto">
              <a:xfrm>
                <a:off x="2112" y="1731"/>
                <a:ext cx="453" cy="836"/>
              </a:xfrm>
              <a:custGeom>
                <a:avLst/>
                <a:gdLst>
                  <a:gd name="T0" fmla="*/ 257 w 453"/>
                  <a:gd name="T1" fmla="*/ 430 h 836"/>
                  <a:gd name="T2" fmla="*/ 295 w 453"/>
                  <a:gd name="T3" fmla="*/ 404 h 836"/>
                  <a:gd name="T4" fmla="*/ 255 w 453"/>
                  <a:gd name="T5" fmla="*/ 824 h 836"/>
                  <a:gd name="T6" fmla="*/ 210 w 453"/>
                  <a:gd name="T7" fmla="*/ 836 h 836"/>
                  <a:gd name="T8" fmla="*/ 0 w 453"/>
                  <a:gd name="T9" fmla="*/ 7 h 836"/>
                  <a:gd name="T10" fmla="*/ 49 w 453"/>
                  <a:gd name="T11" fmla="*/ 0 h 836"/>
                  <a:gd name="T12" fmla="*/ 104 w 453"/>
                  <a:gd name="T13" fmla="*/ 5 h 836"/>
                  <a:gd name="T14" fmla="*/ 158 w 453"/>
                  <a:gd name="T15" fmla="*/ 2 h 836"/>
                  <a:gd name="T16" fmla="*/ 208 w 453"/>
                  <a:gd name="T17" fmla="*/ 5 h 836"/>
                  <a:gd name="T18" fmla="*/ 271 w 453"/>
                  <a:gd name="T19" fmla="*/ 5 h 836"/>
                  <a:gd name="T20" fmla="*/ 319 w 453"/>
                  <a:gd name="T21" fmla="*/ 2 h 836"/>
                  <a:gd name="T22" fmla="*/ 364 w 453"/>
                  <a:gd name="T23" fmla="*/ 2 h 836"/>
                  <a:gd name="T24" fmla="*/ 416 w 453"/>
                  <a:gd name="T25" fmla="*/ 0 h 836"/>
                  <a:gd name="T26" fmla="*/ 453 w 453"/>
                  <a:gd name="T27" fmla="*/ 0 h 8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3"/>
                  <a:gd name="T43" fmla="*/ 0 h 836"/>
                  <a:gd name="T44" fmla="*/ 453 w 453"/>
                  <a:gd name="T45" fmla="*/ 836 h 8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3" h="836">
                    <a:moveTo>
                      <a:pt x="257" y="430"/>
                    </a:moveTo>
                    <a:lnTo>
                      <a:pt x="295" y="404"/>
                    </a:lnTo>
                    <a:moveTo>
                      <a:pt x="255" y="824"/>
                    </a:moveTo>
                    <a:lnTo>
                      <a:pt x="210" y="836"/>
                    </a:lnTo>
                    <a:moveTo>
                      <a:pt x="0" y="7"/>
                    </a:moveTo>
                    <a:lnTo>
                      <a:pt x="49" y="0"/>
                    </a:lnTo>
                    <a:lnTo>
                      <a:pt x="104" y="5"/>
                    </a:lnTo>
                    <a:lnTo>
                      <a:pt x="158" y="2"/>
                    </a:lnTo>
                    <a:lnTo>
                      <a:pt x="208" y="5"/>
                    </a:lnTo>
                    <a:lnTo>
                      <a:pt x="271" y="5"/>
                    </a:lnTo>
                    <a:lnTo>
                      <a:pt x="319" y="2"/>
                    </a:lnTo>
                    <a:lnTo>
                      <a:pt x="364" y="2"/>
                    </a:lnTo>
                    <a:lnTo>
                      <a:pt x="416" y="0"/>
                    </a:lnTo>
                    <a:lnTo>
                      <a:pt x="453" y="0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3" name="Freeform 41"/>
              <p:cNvSpPr>
                <a:spLocks noChangeAspect="1" noEditPoints="1"/>
              </p:cNvSpPr>
              <p:nvPr/>
            </p:nvSpPr>
            <p:spPr bwMode="auto">
              <a:xfrm>
                <a:off x="2681" y="2716"/>
                <a:ext cx="451" cy="231"/>
              </a:xfrm>
              <a:custGeom>
                <a:avLst/>
                <a:gdLst>
                  <a:gd name="T0" fmla="*/ 404 w 451"/>
                  <a:gd name="T1" fmla="*/ 231 h 231"/>
                  <a:gd name="T2" fmla="*/ 284 w 451"/>
                  <a:gd name="T3" fmla="*/ 75 h 231"/>
                  <a:gd name="T4" fmla="*/ 121 w 451"/>
                  <a:gd name="T5" fmla="*/ 19 h 231"/>
                  <a:gd name="T6" fmla="*/ 109 w 451"/>
                  <a:gd name="T7" fmla="*/ 30 h 231"/>
                  <a:gd name="T8" fmla="*/ 104 w 451"/>
                  <a:gd name="T9" fmla="*/ 49 h 231"/>
                  <a:gd name="T10" fmla="*/ 116 w 451"/>
                  <a:gd name="T11" fmla="*/ 75 h 231"/>
                  <a:gd name="T12" fmla="*/ 151 w 451"/>
                  <a:gd name="T13" fmla="*/ 12 h 231"/>
                  <a:gd name="T14" fmla="*/ 142 w 451"/>
                  <a:gd name="T15" fmla="*/ 14 h 231"/>
                  <a:gd name="T16" fmla="*/ 125 w 451"/>
                  <a:gd name="T17" fmla="*/ 23 h 231"/>
                  <a:gd name="T18" fmla="*/ 116 w 451"/>
                  <a:gd name="T19" fmla="*/ 40 h 231"/>
                  <a:gd name="T20" fmla="*/ 111 w 451"/>
                  <a:gd name="T21" fmla="*/ 56 h 231"/>
                  <a:gd name="T22" fmla="*/ 116 w 451"/>
                  <a:gd name="T23" fmla="*/ 75 h 231"/>
                  <a:gd name="T24" fmla="*/ 444 w 451"/>
                  <a:gd name="T25" fmla="*/ 151 h 231"/>
                  <a:gd name="T26" fmla="*/ 246 w 451"/>
                  <a:gd name="T27" fmla="*/ 146 h 231"/>
                  <a:gd name="T28" fmla="*/ 243 w 451"/>
                  <a:gd name="T29" fmla="*/ 66 h 231"/>
                  <a:gd name="T30" fmla="*/ 229 w 451"/>
                  <a:gd name="T31" fmla="*/ 80 h 231"/>
                  <a:gd name="T32" fmla="*/ 217 w 451"/>
                  <a:gd name="T33" fmla="*/ 99 h 231"/>
                  <a:gd name="T34" fmla="*/ 215 w 451"/>
                  <a:gd name="T35" fmla="*/ 118 h 231"/>
                  <a:gd name="T36" fmla="*/ 421 w 451"/>
                  <a:gd name="T37" fmla="*/ 139 h 231"/>
                  <a:gd name="T38" fmla="*/ 402 w 451"/>
                  <a:gd name="T39" fmla="*/ 146 h 231"/>
                  <a:gd name="T40" fmla="*/ 388 w 451"/>
                  <a:gd name="T41" fmla="*/ 160 h 231"/>
                  <a:gd name="T42" fmla="*/ 378 w 451"/>
                  <a:gd name="T43" fmla="*/ 179 h 231"/>
                  <a:gd name="T44" fmla="*/ 376 w 451"/>
                  <a:gd name="T45" fmla="*/ 198 h 231"/>
                  <a:gd name="T46" fmla="*/ 380 w 451"/>
                  <a:gd name="T47" fmla="*/ 219 h 231"/>
                  <a:gd name="T48" fmla="*/ 246 w 451"/>
                  <a:gd name="T49" fmla="*/ 66 h 231"/>
                  <a:gd name="T50" fmla="*/ 232 w 451"/>
                  <a:gd name="T51" fmla="*/ 80 h 231"/>
                  <a:gd name="T52" fmla="*/ 220 w 451"/>
                  <a:gd name="T53" fmla="*/ 99 h 231"/>
                  <a:gd name="T54" fmla="*/ 217 w 451"/>
                  <a:gd name="T55" fmla="*/ 120 h 231"/>
                  <a:gd name="T56" fmla="*/ 413 w 451"/>
                  <a:gd name="T57" fmla="*/ 219 h 231"/>
                  <a:gd name="T58" fmla="*/ 439 w 451"/>
                  <a:gd name="T59" fmla="*/ 167 h 231"/>
                  <a:gd name="T60" fmla="*/ 435 w 451"/>
                  <a:gd name="T61" fmla="*/ 167 h 231"/>
                  <a:gd name="T62" fmla="*/ 428 w 451"/>
                  <a:gd name="T63" fmla="*/ 170 h 231"/>
                  <a:gd name="T64" fmla="*/ 413 w 451"/>
                  <a:gd name="T65" fmla="*/ 186 h 231"/>
                  <a:gd name="T66" fmla="*/ 409 w 451"/>
                  <a:gd name="T67" fmla="*/ 208 h 231"/>
                  <a:gd name="T68" fmla="*/ 411 w 451"/>
                  <a:gd name="T69" fmla="*/ 215 h 231"/>
                  <a:gd name="T70" fmla="*/ 404 w 451"/>
                  <a:gd name="T71" fmla="*/ 231 h 231"/>
                  <a:gd name="T72" fmla="*/ 411 w 451"/>
                  <a:gd name="T73" fmla="*/ 231 h 231"/>
                  <a:gd name="T74" fmla="*/ 423 w 451"/>
                  <a:gd name="T75" fmla="*/ 224 h 231"/>
                  <a:gd name="T76" fmla="*/ 451 w 451"/>
                  <a:gd name="T77" fmla="*/ 167 h 231"/>
                  <a:gd name="T78" fmla="*/ 449 w 451"/>
                  <a:gd name="T79" fmla="*/ 156 h 231"/>
                  <a:gd name="T80" fmla="*/ 444 w 451"/>
                  <a:gd name="T81" fmla="*/ 151 h 231"/>
                  <a:gd name="T82" fmla="*/ 437 w 451"/>
                  <a:gd name="T83" fmla="*/ 149 h 231"/>
                  <a:gd name="T84" fmla="*/ 425 w 451"/>
                  <a:gd name="T85" fmla="*/ 156 h 231"/>
                  <a:gd name="T86" fmla="*/ 406 w 451"/>
                  <a:gd name="T87" fmla="*/ 182 h 231"/>
                  <a:gd name="T88" fmla="*/ 397 w 451"/>
                  <a:gd name="T89" fmla="*/ 212 h 231"/>
                  <a:gd name="T90" fmla="*/ 399 w 451"/>
                  <a:gd name="T91" fmla="*/ 226 h 231"/>
                  <a:gd name="T92" fmla="*/ 404 w 451"/>
                  <a:gd name="T93" fmla="*/ 231 h 231"/>
                  <a:gd name="T94" fmla="*/ 0 w 451"/>
                  <a:gd name="T95" fmla="*/ 0 h 231"/>
                  <a:gd name="T96" fmla="*/ 64 w 451"/>
                  <a:gd name="T97" fmla="*/ 30 h 231"/>
                  <a:gd name="T98" fmla="*/ 14 w 451"/>
                  <a:gd name="T99" fmla="*/ 2 h 231"/>
                  <a:gd name="T100" fmla="*/ 76 w 451"/>
                  <a:gd name="T101" fmla="*/ 33 h 231"/>
                  <a:gd name="T102" fmla="*/ 43 w 451"/>
                  <a:gd name="T103" fmla="*/ 14 h 231"/>
                  <a:gd name="T104" fmla="*/ 69 w 451"/>
                  <a:gd name="T105" fmla="*/ 23 h 231"/>
                  <a:gd name="T106" fmla="*/ 114 w 451"/>
                  <a:gd name="T107" fmla="*/ 73 h 231"/>
                  <a:gd name="T108" fmla="*/ 170 w 451"/>
                  <a:gd name="T109" fmla="*/ 101 h 231"/>
                  <a:gd name="T110" fmla="*/ 114 w 451"/>
                  <a:gd name="T111" fmla="*/ 71 h 231"/>
                  <a:gd name="T112" fmla="*/ 191 w 451"/>
                  <a:gd name="T113" fmla="*/ 108 h 231"/>
                  <a:gd name="T114" fmla="*/ 114 w 451"/>
                  <a:gd name="T115" fmla="*/ 66 h 231"/>
                  <a:gd name="T116" fmla="*/ 227 w 451"/>
                  <a:gd name="T117" fmla="*/ 120 h 231"/>
                  <a:gd name="T118" fmla="*/ 106 w 451"/>
                  <a:gd name="T119" fmla="*/ 56 h 231"/>
                  <a:gd name="T120" fmla="*/ 106 w 451"/>
                  <a:gd name="T121" fmla="*/ 54 h 231"/>
                  <a:gd name="T122" fmla="*/ 399 w 451"/>
                  <a:gd name="T123" fmla="*/ 226 h 231"/>
                  <a:gd name="T124" fmla="*/ 395 w 451"/>
                  <a:gd name="T125" fmla="*/ 222 h 2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1"/>
                  <a:gd name="T190" fmla="*/ 0 h 231"/>
                  <a:gd name="T191" fmla="*/ 451 w 451"/>
                  <a:gd name="T192" fmla="*/ 231 h 2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1" h="231">
                    <a:moveTo>
                      <a:pt x="380" y="219"/>
                    </a:moveTo>
                    <a:lnTo>
                      <a:pt x="404" y="231"/>
                    </a:lnTo>
                    <a:moveTo>
                      <a:pt x="151" y="12"/>
                    </a:moveTo>
                    <a:lnTo>
                      <a:pt x="284" y="75"/>
                    </a:lnTo>
                    <a:moveTo>
                      <a:pt x="128" y="14"/>
                    </a:moveTo>
                    <a:lnTo>
                      <a:pt x="121" y="19"/>
                    </a:lnTo>
                    <a:lnTo>
                      <a:pt x="114" y="26"/>
                    </a:lnTo>
                    <a:lnTo>
                      <a:pt x="109" y="30"/>
                    </a:lnTo>
                    <a:lnTo>
                      <a:pt x="106" y="40"/>
                    </a:lnTo>
                    <a:lnTo>
                      <a:pt x="104" y="49"/>
                    </a:lnTo>
                    <a:lnTo>
                      <a:pt x="104" y="56"/>
                    </a:lnTo>
                    <a:lnTo>
                      <a:pt x="116" y="75"/>
                    </a:lnTo>
                    <a:moveTo>
                      <a:pt x="128" y="14"/>
                    </a:moveTo>
                    <a:lnTo>
                      <a:pt x="151" y="12"/>
                    </a:lnTo>
                    <a:moveTo>
                      <a:pt x="151" y="12"/>
                    </a:moveTo>
                    <a:lnTo>
                      <a:pt x="142" y="14"/>
                    </a:lnTo>
                    <a:lnTo>
                      <a:pt x="132" y="19"/>
                    </a:lnTo>
                    <a:lnTo>
                      <a:pt x="125" y="23"/>
                    </a:lnTo>
                    <a:lnTo>
                      <a:pt x="121" y="30"/>
                    </a:lnTo>
                    <a:lnTo>
                      <a:pt x="116" y="40"/>
                    </a:lnTo>
                    <a:lnTo>
                      <a:pt x="111" y="47"/>
                    </a:lnTo>
                    <a:lnTo>
                      <a:pt x="111" y="56"/>
                    </a:lnTo>
                    <a:lnTo>
                      <a:pt x="111" y="66"/>
                    </a:lnTo>
                    <a:lnTo>
                      <a:pt x="116" y="75"/>
                    </a:lnTo>
                    <a:moveTo>
                      <a:pt x="421" y="139"/>
                    </a:moveTo>
                    <a:lnTo>
                      <a:pt x="444" y="151"/>
                    </a:lnTo>
                    <a:moveTo>
                      <a:pt x="116" y="75"/>
                    </a:moveTo>
                    <a:lnTo>
                      <a:pt x="246" y="146"/>
                    </a:lnTo>
                    <a:moveTo>
                      <a:pt x="253" y="61"/>
                    </a:moveTo>
                    <a:lnTo>
                      <a:pt x="243" y="66"/>
                    </a:lnTo>
                    <a:lnTo>
                      <a:pt x="236" y="73"/>
                    </a:lnTo>
                    <a:lnTo>
                      <a:pt x="229" y="80"/>
                    </a:lnTo>
                    <a:lnTo>
                      <a:pt x="222" y="90"/>
                    </a:lnTo>
                    <a:lnTo>
                      <a:pt x="217" y="99"/>
                    </a:lnTo>
                    <a:lnTo>
                      <a:pt x="215" y="108"/>
                    </a:lnTo>
                    <a:lnTo>
                      <a:pt x="215" y="118"/>
                    </a:lnTo>
                    <a:lnTo>
                      <a:pt x="215" y="130"/>
                    </a:lnTo>
                    <a:moveTo>
                      <a:pt x="421" y="139"/>
                    </a:moveTo>
                    <a:lnTo>
                      <a:pt x="411" y="141"/>
                    </a:lnTo>
                    <a:lnTo>
                      <a:pt x="402" y="146"/>
                    </a:lnTo>
                    <a:lnTo>
                      <a:pt x="395" y="153"/>
                    </a:lnTo>
                    <a:lnTo>
                      <a:pt x="388" y="160"/>
                    </a:lnTo>
                    <a:lnTo>
                      <a:pt x="383" y="170"/>
                    </a:lnTo>
                    <a:lnTo>
                      <a:pt x="378" y="179"/>
                    </a:lnTo>
                    <a:lnTo>
                      <a:pt x="376" y="189"/>
                    </a:lnTo>
                    <a:lnTo>
                      <a:pt x="376" y="198"/>
                    </a:lnTo>
                    <a:lnTo>
                      <a:pt x="378" y="210"/>
                    </a:lnTo>
                    <a:lnTo>
                      <a:pt x="380" y="219"/>
                    </a:lnTo>
                    <a:moveTo>
                      <a:pt x="255" y="61"/>
                    </a:moveTo>
                    <a:lnTo>
                      <a:pt x="246" y="66"/>
                    </a:lnTo>
                    <a:lnTo>
                      <a:pt x="239" y="73"/>
                    </a:lnTo>
                    <a:lnTo>
                      <a:pt x="232" y="80"/>
                    </a:lnTo>
                    <a:lnTo>
                      <a:pt x="225" y="90"/>
                    </a:lnTo>
                    <a:lnTo>
                      <a:pt x="220" y="99"/>
                    </a:lnTo>
                    <a:lnTo>
                      <a:pt x="217" y="108"/>
                    </a:lnTo>
                    <a:lnTo>
                      <a:pt x="217" y="120"/>
                    </a:lnTo>
                    <a:lnTo>
                      <a:pt x="217" y="130"/>
                    </a:lnTo>
                    <a:moveTo>
                      <a:pt x="413" y="219"/>
                    </a:moveTo>
                    <a:lnTo>
                      <a:pt x="413" y="219"/>
                    </a:lnTo>
                    <a:moveTo>
                      <a:pt x="439" y="167"/>
                    </a:moveTo>
                    <a:lnTo>
                      <a:pt x="439" y="167"/>
                    </a:lnTo>
                    <a:lnTo>
                      <a:pt x="435" y="167"/>
                    </a:lnTo>
                    <a:lnTo>
                      <a:pt x="430" y="167"/>
                    </a:lnTo>
                    <a:lnTo>
                      <a:pt x="428" y="170"/>
                    </a:lnTo>
                    <a:lnTo>
                      <a:pt x="421" y="177"/>
                    </a:lnTo>
                    <a:lnTo>
                      <a:pt x="413" y="186"/>
                    </a:lnTo>
                    <a:lnTo>
                      <a:pt x="411" y="198"/>
                    </a:lnTo>
                    <a:lnTo>
                      <a:pt x="409" y="208"/>
                    </a:lnTo>
                    <a:lnTo>
                      <a:pt x="409" y="212"/>
                    </a:lnTo>
                    <a:lnTo>
                      <a:pt x="411" y="215"/>
                    </a:lnTo>
                    <a:lnTo>
                      <a:pt x="413" y="219"/>
                    </a:lnTo>
                    <a:moveTo>
                      <a:pt x="404" y="231"/>
                    </a:moveTo>
                    <a:lnTo>
                      <a:pt x="406" y="231"/>
                    </a:lnTo>
                    <a:lnTo>
                      <a:pt x="411" y="231"/>
                    </a:lnTo>
                    <a:lnTo>
                      <a:pt x="416" y="229"/>
                    </a:lnTo>
                    <a:lnTo>
                      <a:pt x="423" y="224"/>
                    </a:lnTo>
                    <a:moveTo>
                      <a:pt x="451" y="172"/>
                    </a:moveTo>
                    <a:lnTo>
                      <a:pt x="451" y="167"/>
                    </a:lnTo>
                    <a:lnTo>
                      <a:pt x="451" y="163"/>
                    </a:lnTo>
                    <a:lnTo>
                      <a:pt x="449" y="156"/>
                    </a:lnTo>
                    <a:lnTo>
                      <a:pt x="447" y="153"/>
                    </a:lnTo>
                    <a:lnTo>
                      <a:pt x="444" y="151"/>
                    </a:lnTo>
                    <a:lnTo>
                      <a:pt x="439" y="149"/>
                    </a:lnTo>
                    <a:lnTo>
                      <a:pt x="437" y="149"/>
                    </a:lnTo>
                    <a:lnTo>
                      <a:pt x="430" y="153"/>
                    </a:lnTo>
                    <a:lnTo>
                      <a:pt x="425" y="156"/>
                    </a:lnTo>
                    <a:lnTo>
                      <a:pt x="416" y="165"/>
                    </a:lnTo>
                    <a:lnTo>
                      <a:pt x="406" y="182"/>
                    </a:lnTo>
                    <a:lnTo>
                      <a:pt x="399" y="198"/>
                    </a:lnTo>
                    <a:lnTo>
                      <a:pt x="397" y="212"/>
                    </a:lnTo>
                    <a:lnTo>
                      <a:pt x="397" y="219"/>
                    </a:lnTo>
                    <a:lnTo>
                      <a:pt x="399" y="226"/>
                    </a:lnTo>
                    <a:lnTo>
                      <a:pt x="402" y="229"/>
                    </a:lnTo>
                    <a:lnTo>
                      <a:pt x="404" y="231"/>
                    </a:lnTo>
                    <a:moveTo>
                      <a:pt x="104" y="54"/>
                    </a:moveTo>
                    <a:lnTo>
                      <a:pt x="0" y="0"/>
                    </a:lnTo>
                    <a:moveTo>
                      <a:pt x="104" y="52"/>
                    </a:moveTo>
                    <a:lnTo>
                      <a:pt x="64" y="30"/>
                    </a:lnTo>
                    <a:moveTo>
                      <a:pt x="59" y="26"/>
                    </a:moveTo>
                    <a:lnTo>
                      <a:pt x="14" y="2"/>
                    </a:lnTo>
                    <a:moveTo>
                      <a:pt x="104" y="47"/>
                    </a:moveTo>
                    <a:lnTo>
                      <a:pt x="76" y="33"/>
                    </a:lnTo>
                    <a:moveTo>
                      <a:pt x="73" y="30"/>
                    </a:moveTo>
                    <a:lnTo>
                      <a:pt x="43" y="14"/>
                    </a:lnTo>
                    <a:moveTo>
                      <a:pt x="104" y="40"/>
                    </a:moveTo>
                    <a:lnTo>
                      <a:pt x="69" y="23"/>
                    </a:lnTo>
                    <a:moveTo>
                      <a:pt x="246" y="146"/>
                    </a:moveTo>
                    <a:lnTo>
                      <a:pt x="114" y="73"/>
                    </a:lnTo>
                    <a:moveTo>
                      <a:pt x="248" y="141"/>
                    </a:moveTo>
                    <a:lnTo>
                      <a:pt x="170" y="101"/>
                    </a:lnTo>
                    <a:moveTo>
                      <a:pt x="163" y="97"/>
                    </a:moveTo>
                    <a:lnTo>
                      <a:pt x="114" y="71"/>
                    </a:lnTo>
                    <a:moveTo>
                      <a:pt x="248" y="137"/>
                    </a:moveTo>
                    <a:lnTo>
                      <a:pt x="191" y="108"/>
                    </a:lnTo>
                    <a:moveTo>
                      <a:pt x="137" y="80"/>
                    </a:moveTo>
                    <a:lnTo>
                      <a:pt x="114" y="66"/>
                    </a:lnTo>
                    <a:moveTo>
                      <a:pt x="251" y="132"/>
                    </a:moveTo>
                    <a:lnTo>
                      <a:pt x="227" y="120"/>
                    </a:lnTo>
                    <a:moveTo>
                      <a:pt x="114" y="71"/>
                    </a:moveTo>
                    <a:lnTo>
                      <a:pt x="106" y="56"/>
                    </a:lnTo>
                    <a:moveTo>
                      <a:pt x="114" y="64"/>
                    </a:moveTo>
                    <a:lnTo>
                      <a:pt x="106" y="54"/>
                    </a:lnTo>
                    <a:moveTo>
                      <a:pt x="383" y="217"/>
                    </a:moveTo>
                    <a:lnTo>
                      <a:pt x="399" y="226"/>
                    </a:lnTo>
                    <a:moveTo>
                      <a:pt x="380" y="215"/>
                    </a:moveTo>
                    <a:lnTo>
                      <a:pt x="395" y="222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4" name="Freeform 42"/>
              <p:cNvSpPr>
                <a:spLocks noChangeAspect="1" noEditPoints="1"/>
              </p:cNvSpPr>
              <p:nvPr/>
            </p:nvSpPr>
            <p:spPr bwMode="auto">
              <a:xfrm>
                <a:off x="2702" y="2683"/>
                <a:ext cx="416" cy="252"/>
              </a:xfrm>
              <a:custGeom>
                <a:avLst/>
                <a:gdLst>
                  <a:gd name="T0" fmla="*/ 397 w 416"/>
                  <a:gd name="T1" fmla="*/ 177 h 252"/>
                  <a:gd name="T2" fmla="*/ 411 w 416"/>
                  <a:gd name="T3" fmla="*/ 184 h 252"/>
                  <a:gd name="T4" fmla="*/ 400 w 416"/>
                  <a:gd name="T5" fmla="*/ 177 h 252"/>
                  <a:gd name="T6" fmla="*/ 416 w 416"/>
                  <a:gd name="T7" fmla="*/ 184 h 252"/>
                  <a:gd name="T8" fmla="*/ 253 w 416"/>
                  <a:gd name="T9" fmla="*/ 118 h 252"/>
                  <a:gd name="T10" fmla="*/ 232 w 416"/>
                  <a:gd name="T11" fmla="*/ 108 h 252"/>
                  <a:gd name="T12" fmla="*/ 258 w 416"/>
                  <a:gd name="T13" fmla="*/ 113 h 252"/>
                  <a:gd name="T14" fmla="*/ 201 w 416"/>
                  <a:gd name="T15" fmla="*/ 87 h 252"/>
                  <a:gd name="T16" fmla="*/ 260 w 416"/>
                  <a:gd name="T17" fmla="*/ 111 h 252"/>
                  <a:gd name="T18" fmla="*/ 182 w 416"/>
                  <a:gd name="T19" fmla="*/ 73 h 252"/>
                  <a:gd name="T20" fmla="*/ 175 w 416"/>
                  <a:gd name="T21" fmla="*/ 71 h 252"/>
                  <a:gd name="T22" fmla="*/ 126 w 416"/>
                  <a:gd name="T23" fmla="*/ 47 h 252"/>
                  <a:gd name="T24" fmla="*/ 147 w 416"/>
                  <a:gd name="T25" fmla="*/ 61 h 252"/>
                  <a:gd name="T26" fmla="*/ 121 w 416"/>
                  <a:gd name="T27" fmla="*/ 49 h 252"/>
                  <a:gd name="T28" fmla="*/ 123 w 416"/>
                  <a:gd name="T29" fmla="*/ 47 h 252"/>
                  <a:gd name="T30" fmla="*/ 109 w 416"/>
                  <a:gd name="T31" fmla="*/ 49 h 252"/>
                  <a:gd name="T32" fmla="*/ 118 w 416"/>
                  <a:gd name="T33" fmla="*/ 49 h 252"/>
                  <a:gd name="T34" fmla="*/ 109 w 416"/>
                  <a:gd name="T35" fmla="*/ 52 h 252"/>
                  <a:gd name="T36" fmla="*/ 263 w 416"/>
                  <a:gd name="T37" fmla="*/ 108 h 252"/>
                  <a:gd name="T38" fmla="*/ 128 w 416"/>
                  <a:gd name="T39" fmla="*/ 45 h 252"/>
                  <a:gd name="T40" fmla="*/ 95 w 416"/>
                  <a:gd name="T41" fmla="*/ 56 h 252"/>
                  <a:gd name="T42" fmla="*/ 59 w 416"/>
                  <a:gd name="T43" fmla="*/ 40 h 252"/>
                  <a:gd name="T44" fmla="*/ 67 w 416"/>
                  <a:gd name="T45" fmla="*/ 37 h 252"/>
                  <a:gd name="T46" fmla="*/ 38 w 416"/>
                  <a:gd name="T47" fmla="*/ 23 h 252"/>
                  <a:gd name="T48" fmla="*/ 57 w 416"/>
                  <a:gd name="T49" fmla="*/ 30 h 252"/>
                  <a:gd name="T50" fmla="*/ 12 w 416"/>
                  <a:gd name="T51" fmla="*/ 7 h 252"/>
                  <a:gd name="T52" fmla="*/ 100 w 416"/>
                  <a:gd name="T53" fmla="*/ 54 h 252"/>
                  <a:gd name="T54" fmla="*/ 71 w 416"/>
                  <a:gd name="T55" fmla="*/ 40 h 252"/>
                  <a:gd name="T56" fmla="*/ 104 w 416"/>
                  <a:gd name="T57" fmla="*/ 52 h 252"/>
                  <a:gd name="T58" fmla="*/ 64 w 416"/>
                  <a:gd name="T59" fmla="*/ 30 h 252"/>
                  <a:gd name="T60" fmla="*/ 107 w 416"/>
                  <a:gd name="T61" fmla="*/ 49 h 252"/>
                  <a:gd name="T62" fmla="*/ 0 w 416"/>
                  <a:gd name="T63" fmla="*/ 0 h 252"/>
                  <a:gd name="T64" fmla="*/ 312 w 416"/>
                  <a:gd name="T65" fmla="*/ 250 h 252"/>
                  <a:gd name="T66" fmla="*/ 338 w 416"/>
                  <a:gd name="T67" fmla="*/ 248 h 252"/>
                  <a:gd name="T68" fmla="*/ 307 w 416"/>
                  <a:gd name="T69" fmla="*/ 245 h 252"/>
                  <a:gd name="T70" fmla="*/ 343 w 416"/>
                  <a:gd name="T71" fmla="*/ 243 h 252"/>
                  <a:gd name="T72" fmla="*/ 310 w 416"/>
                  <a:gd name="T73" fmla="*/ 238 h 252"/>
                  <a:gd name="T74" fmla="*/ 341 w 416"/>
                  <a:gd name="T75" fmla="*/ 238 h 252"/>
                  <a:gd name="T76" fmla="*/ 319 w 416"/>
                  <a:gd name="T77" fmla="*/ 234 h 252"/>
                  <a:gd name="T78" fmla="*/ 333 w 416"/>
                  <a:gd name="T79" fmla="*/ 231 h 252"/>
                  <a:gd name="T80" fmla="*/ 317 w 416"/>
                  <a:gd name="T81" fmla="*/ 250 h 252"/>
                  <a:gd name="T82" fmla="*/ 317 w 416"/>
                  <a:gd name="T83" fmla="*/ 231 h 252"/>
                  <a:gd name="T84" fmla="*/ 322 w 416"/>
                  <a:gd name="T85" fmla="*/ 252 h 252"/>
                  <a:gd name="T86" fmla="*/ 324 w 416"/>
                  <a:gd name="T87" fmla="*/ 224 h 252"/>
                  <a:gd name="T88" fmla="*/ 329 w 416"/>
                  <a:gd name="T89" fmla="*/ 252 h 252"/>
                  <a:gd name="T90" fmla="*/ 329 w 416"/>
                  <a:gd name="T91" fmla="*/ 226 h 252"/>
                  <a:gd name="T92" fmla="*/ 333 w 416"/>
                  <a:gd name="T93" fmla="*/ 252 h 252"/>
                  <a:gd name="T94" fmla="*/ 336 w 416"/>
                  <a:gd name="T95" fmla="*/ 231 h 2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6"/>
                  <a:gd name="T145" fmla="*/ 0 h 252"/>
                  <a:gd name="T146" fmla="*/ 416 w 416"/>
                  <a:gd name="T147" fmla="*/ 252 h 2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6" h="252">
                    <a:moveTo>
                      <a:pt x="397" y="177"/>
                    </a:moveTo>
                    <a:lnTo>
                      <a:pt x="411" y="184"/>
                    </a:lnTo>
                    <a:moveTo>
                      <a:pt x="400" y="177"/>
                    </a:moveTo>
                    <a:lnTo>
                      <a:pt x="416" y="184"/>
                    </a:lnTo>
                    <a:moveTo>
                      <a:pt x="253" y="118"/>
                    </a:moveTo>
                    <a:lnTo>
                      <a:pt x="232" y="108"/>
                    </a:lnTo>
                    <a:moveTo>
                      <a:pt x="258" y="113"/>
                    </a:moveTo>
                    <a:lnTo>
                      <a:pt x="201" y="87"/>
                    </a:lnTo>
                    <a:moveTo>
                      <a:pt x="260" y="111"/>
                    </a:moveTo>
                    <a:lnTo>
                      <a:pt x="182" y="73"/>
                    </a:lnTo>
                    <a:moveTo>
                      <a:pt x="175" y="71"/>
                    </a:moveTo>
                    <a:lnTo>
                      <a:pt x="126" y="47"/>
                    </a:lnTo>
                    <a:moveTo>
                      <a:pt x="147" y="61"/>
                    </a:moveTo>
                    <a:lnTo>
                      <a:pt x="121" y="49"/>
                    </a:lnTo>
                    <a:moveTo>
                      <a:pt x="123" y="47"/>
                    </a:moveTo>
                    <a:lnTo>
                      <a:pt x="109" y="49"/>
                    </a:lnTo>
                    <a:moveTo>
                      <a:pt x="118" y="49"/>
                    </a:moveTo>
                    <a:lnTo>
                      <a:pt x="109" y="52"/>
                    </a:lnTo>
                    <a:moveTo>
                      <a:pt x="263" y="108"/>
                    </a:moveTo>
                    <a:lnTo>
                      <a:pt x="128" y="45"/>
                    </a:lnTo>
                    <a:moveTo>
                      <a:pt x="95" y="56"/>
                    </a:moveTo>
                    <a:lnTo>
                      <a:pt x="59" y="40"/>
                    </a:lnTo>
                    <a:moveTo>
                      <a:pt x="67" y="37"/>
                    </a:moveTo>
                    <a:lnTo>
                      <a:pt x="38" y="23"/>
                    </a:lnTo>
                    <a:moveTo>
                      <a:pt x="57" y="30"/>
                    </a:moveTo>
                    <a:lnTo>
                      <a:pt x="12" y="7"/>
                    </a:lnTo>
                    <a:moveTo>
                      <a:pt x="100" y="54"/>
                    </a:moveTo>
                    <a:lnTo>
                      <a:pt x="71" y="40"/>
                    </a:lnTo>
                    <a:moveTo>
                      <a:pt x="104" y="52"/>
                    </a:moveTo>
                    <a:lnTo>
                      <a:pt x="64" y="30"/>
                    </a:lnTo>
                    <a:moveTo>
                      <a:pt x="107" y="49"/>
                    </a:moveTo>
                    <a:lnTo>
                      <a:pt x="0" y="0"/>
                    </a:lnTo>
                    <a:moveTo>
                      <a:pt x="312" y="250"/>
                    </a:moveTo>
                    <a:lnTo>
                      <a:pt x="338" y="248"/>
                    </a:lnTo>
                    <a:moveTo>
                      <a:pt x="307" y="245"/>
                    </a:moveTo>
                    <a:lnTo>
                      <a:pt x="343" y="243"/>
                    </a:lnTo>
                    <a:moveTo>
                      <a:pt x="310" y="238"/>
                    </a:moveTo>
                    <a:lnTo>
                      <a:pt x="341" y="238"/>
                    </a:lnTo>
                    <a:moveTo>
                      <a:pt x="319" y="234"/>
                    </a:moveTo>
                    <a:lnTo>
                      <a:pt x="333" y="231"/>
                    </a:lnTo>
                    <a:moveTo>
                      <a:pt x="317" y="250"/>
                    </a:moveTo>
                    <a:lnTo>
                      <a:pt x="317" y="231"/>
                    </a:lnTo>
                    <a:moveTo>
                      <a:pt x="322" y="252"/>
                    </a:moveTo>
                    <a:lnTo>
                      <a:pt x="324" y="224"/>
                    </a:lnTo>
                    <a:moveTo>
                      <a:pt x="329" y="252"/>
                    </a:moveTo>
                    <a:lnTo>
                      <a:pt x="329" y="226"/>
                    </a:lnTo>
                    <a:moveTo>
                      <a:pt x="333" y="252"/>
                    </a:moveTo>
                    <a:lnTo>
                      <a:pt x="336" y="231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5" name="Freeform 43"/>
              <p:cNvSpPr>
                <a:spLocks noChangeAspect="1"/>
              </p:cNvSpPr>
              <p:nvPr/>
            </p:nvSpPr>
            <p:spPr bwMode="auto">
              <a:xfrm>
                <a:off x="2915" y="2803"/>
                <a:ext cx="17" cy="14"/>
              </a:xfrm>
              <a:custGeom>
                <a:avLst/>
                <a:gdLst>
                  <a:gd name="T0" fmla="*/ 17 w 17"/>
                  <a:gd name="T1" fmla="*/ 10 h 14"/>
                  <a:gd name="T2" fmla="*/ 14 w 17"/>
                  <a:gd name="T3" fmla="*/ 7 h 14"/>
                  <a:gd name="T4" fmla="*/ 14 w 17"/>
                  <a:gd name="T5" fmla="*/ 5 h 14"/>
                  <a:gd name="T6" fmla="*/ 12 w 17"/>
                  <a:gd name="T7" fmla="*/ 3 h 14"/>
                  <a:gd name="T8" fmla="*/ 7 w 17"/>
                  <a:gd name="T9" fmla="*/ 0 h 14"/>
                  <a:gd name="T10" fmla="*/ 5 w 17"/>
                  <a:gd name="T11" fmla="*/ 0 h 14"/>
                  <a:gd name="T12" fmla="*/ 2 w 17"/>
                  <a:gd name="T13" fmla="*/ 0 h 14"/>
                  <a:gd name="T14" fmla="*/ 0 w 17"/>
                  <a:gd name="T15" fmla="*/ 3 h 14"/>
                  <a:gd name="T16" fmla="*/ 0 w 17"/>
                  <a:gd name="T17" fmla="*/ 5 h 14"/>
                  <a:gd name="T18" fmla="*/ 0 w 17"/>
                  <a:gd name="T19" fmla="*/ 7 h 14"/>
                  <a:gd name="T20" fmla="*/ 2 w 17"/>
                  <a:gd name="T21" fmla="*/ 10 h 14"/>
                  <a:gd name="T22" fmla="*/ 5 w 17"/>
                  <a:gd name="T23" fmla="*/ 12 h 14"/>
                  <a:gd name="T24" fmla="*/ 7 w 17"/>
                  <a:gd name="T25" fmla="*/ 14 h 14"/>
                  <a:gd name="T26" fmla="*/ 12 w 17"/>
                  <a:gd name="T27" fmla="*/ 14 h 14"/>
                  <a:gd name="T28" fmla="*/ 14 w 17"/>
                  <a:gd name="T29" fmla="*/ 12 h 14"/>
                  <a:gd name="T30" fmla="*/ 14 w 17"/>
                  <a:gd name="T31" fmla="*/ 12 h 14"/>
                  <a:gd name="T32" fmla="*/ 17 w 17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4"/>
                  <a:gd name="T53" fmla="*/ 17 w 1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4">
                    <a:moveTo>
                      <a:pt x="17" y="10"/>
                    </a:move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7" y="10"/>
                    </a:lnTo>
                  </a:path>
                </a:pathLst>
              </a:custGeom>
              <a:noFill/>
              <a:ln w="11113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6" name="Freeform 44"/>
              <p:cNvSpPr>
                <a:spLocks noChangeAspect="1"/>
              </p:cNvSpPr>
              <p:nvPr/>
            </p:nvSpPr>
            <p:spPr bwMode="auto">
              <a:xfrm>
                <a:off x="2924" y="2777"/>
                <a:ext cx="22" cy="26"/>
              </a:xfrm>
              <a:custGeom>
                <a:avLst/>
                <a:gdLst>
                  <a:gd name="T0" fmla="*/ 22 w 22"/>
                  <a:gd name="T1" fmla="*/ 5 h 26"/>
                  <a:gd name="T2" fmla="*/ 12 w 22"/>
                  <a:gd name="T3" fmla="*/ 0 h 26"/>
                  <a:gd name="T4" fmla="*/ 0 w 22"/>
                  <a:gd name="T5" fmla="*/ 26 h 26"/>
                  <a:gd name="T6" fmla="*/ 22 w 22"/>
                  <a:gd name="T7" fmla="*/ 5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6"/>
                  <a:gd name="T14" fmla="*/ 22 w 22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6">
                    <a:moveTo>
                      <a:pt x="22" y="5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10000"/>
              </a:solidFill>
              <a:ln w="0" cap="rnd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" name="Freeform 45"/>
              <p:cNvSpPr>
                <a:spLocks noChangeAspect="1"/>
              </p:cNvSpPr>
              <p:nvPr/>
            </p:nvSpPr>
            <p:spPr bwMode="auto">
              <a:xfrm>
                <a:off x="2109" y="1377"/>
                <a:ext cx="456" cy="7"/>
              </a:xfrm>
              <a:custGeom>
                <a:avLst/>
                <a:gdLst>
                  <a:gd name="T0" fmla="*/ 0 w 456"/>
                  <a:gd name="T1" fmla="*/ 4 h 7"/>
                  <a:gd name="T2" fmla="*/ 31 w 456"/>
                  <a:gd name="T3" fmla="*/ 2 h 7"/>
                  <a:gd name="T4" fmla="*/ 36 w 456"/>
                  <a:gd name="T5" fmla="*/ 2 h 7"/>
                  <a:gd name="T6" fmla="*/ 57 w 456"/>
                  <a:gd name="T7" fmla="*/ 4 h 7"/>
                  <a:gd name="T8" fmla="*/ 78 w 456"/>
                  <a:gd name="T9" fmla="*/ 4 h 7"/>
                  <a:gd name="T10" fmla="*/ 100 w 456"/>
                  <a:gd name="T11" fmla="*/ 2 h 7"/>
                  <a:gd name="T12" fmla="*/ 119 w 456"/>
                  <a:gd name="T13" fmla="*/ 4 h 7"/>
                  <a:gd name="T14" fmla="*/ 137 w 456"/>
                  <a:gd name="T15" fmla="*/ 4 h 7"/>
                  <a:gd name="T16" fmla="*/ 156 w 456"/>
                  <a:gd name="T17" fmla="*/ 2 h 7"/>
                  <a:gd name="T18" fmla="*/ 163 w 456"/>
                  <a:gd name="T19" fmla="*/ 4 h 7"/>
                  <a:gd name="T20" fmla="*/ 192 w 456"/>
                  <a:gd name="T21" fmla="*/ 7 h 7"/>
                  <a:gd name="T22" fmla="*/ 220 w 456"/>
                  <a:gd name="T23" fmla="*/ 7 h 7"/>
                  <a:gd name="T24" fmla="*/ 237 w 456"/>
                  <a:gd name="T25" fmla="*/ 2 h 7"/>
                  <a:gd name="T26" fmla="*/ 251 w 456"/>
                  <a:gd name="T27" fmla="*/ 7 h 7"/>
                  <a:gd name="T28" fmla="*/ 303 w 456"/>
                  <a:gd name="T29" fmla="*/ 2 h 7"/>
                  <a:gd name="T30" fmla="*/ 338 w 456"/>
                  <a:gd name="T31" fmla="*/ 4 h 7"/>
                  <a:gd name="T32" fmla="*/ 362 w 456"/>
                  <a:gd name="T33" fmla="*/ 2 h 7"/>
                  <a:gd name="T34" fmla="*/ 374 w 456"/>
                  <a:gd name="T35" fmla="*/ 4 h 7"/>
                  <a:gd name="T36" fmla="*/ 397 w 456"/>
                  <a:gd name="T37" fmla="*/ 2 h 7"/>
                  <a:gd name="T38" fmla="*/ 409 w 456"/>
                  <a:gd name="T39" fmla="*/ 0 h 7"/>
                  <a:gd name="T40" fmla="*/ 428 w 456"/>
                  <a:gd name="T41" fmla="*/ 4 h 7"/>
                  <a:gd name="T42" fmla="*/ 456 w 456"/>
                  <a:gd name="T43" fmla="*/ 4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6"/>
                  <a:gd name="T67" fmla="*/ 0 h 7"/>
                  <a:gd name="T68" fmla="*/ 456 w 456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6" h="7">
                    <a:moveTo>
                      <a:pt x="0" y="4"/>
                    </a:moveTo>
                    <a:lnTo>
                      <a:pt x="31" y="2"/>
                    </a:lnTo>
                    <a:lnTo>
                      <a:pt x="36" y="2"/>
                    </a:lnTo>
                    <a:lnTo>
                      <a:pt x="57" y="4"/>
                    </a:lnTo>
                    <a:lnTo>
                      <a:pt x="78" y="4"/>
                    </a:lnTo>
                    <a:lnTo>
                      <a:pt x="100" y="2"/>
                    </a:lnTo>
                    <a:lnTo>
                      <a:pt x="119" y="4"/>
                    </a:lnTo>
                    <a:lnTo>
                      <a:pt x="137" y="4"/>
                    </a:lnTo>
                    <a:lnTo>
                      <a:pt x="156" y="2"/>
                    </a:lnTo>
                    <a:lnTo>
                      <a:pt x="163" y="4"/>
                    </a:lnTo>
                    <a:lnTo>
                      <a:pt x="192" y="7"/>
                    </a:lnTo>
                    <a:lnTo>
                      <a:pt x="220" y="7"/>
                    </a:lnTo>
                    <a:lnTo>
                      <a:pt x="237" y="2"/>
                    </a:lnTo>
                    <a:lnTo>
                      <a:pt x="251" y="7"/>
                    </a:lnTo>
                    <a:lnTo>
                      <a:pt x="303" y="2"/>
                    </a:lnTo>
                    <a:lnTo>
                      <a:pt x="338" y="4"/>
                    </a:lnTo>
                    <a:lnTo>
                      <a:pt x="362" y="2"/>
                    </a:lnTo>
                    <a:lnTo>
                      <a:pt x="374" y="4"/>
                    </a:lnTo>
                    <a:lnTo>
                      <a:pt x="397" y="2"/>
                    </a:lnTo>
                    <a:lnTo>
                      <a:pt x="409" y="0"/>
                    </a:lnTo>
                    <a:lnTo>
                      <a:pt x="428" y="4"/>
                    </a:lnTo>
                    <a:lnTo>
                      <a:pt x="456" y="4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8" name="Freeform 46"/>
              <p:cNvSpPr>
                <a:spLocks noChangeAspect="1"/>
              </p:cNvSpPr>
              <p:nvPr/>
            </p:nvSpPr>
            <p:spPr bwMode="auto">
              <a:xfrm>
                <a:off x="3059" y="2831"/>
                <a:ext cx="21" cy="29"/>
              </a:xfrm>
              <a:custGeom>
                <a:avLst/>
                <a:gdLst>
                  <a:gd name="T0" fmla="*/ 21 w 21"/>
                  <a:gd name="T1" fmla="*/ 5 h 29"/>
                  <a:gd name="T2" fmla="*/ 12 w 21"/>
                  <a:gd name="T3" fmla="*/ 0 h 29"/>
                  <a:gd name="T4" fmla="*/ 0 w 21"/>
                  <a:gd name="T5" fmla="*/ 29 h 29"/>
                  <a:gd name="T6" fmla="*/ 21 w 21"/>
                  <a:gd name="T7" fmla="*/ 5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9"/>
                  <a:gd name="T14" fmla="*/ 21 w 21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9">
                    <a:moveTo>
                      <a:pt x="21" y="5"/>
                    </a:moveTo>
                    <a:lnTo>
                      <a:pt x="12" y="0"/>
                    </a:lnTo>
                    <a:lnTo>
                      <a:pt x="0" y="2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10000"/>
              </a:solidFill>
              <a:ln w="0" cap="rnd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9" name="Freeform 47"/>
              <p:cNvSpPr>
                <a:spLocks noChangeAspect="1"/>
              </p:cNvSpPr>
              <p:nvPr/>
            </p:nvSpPr>
            <p:spPr bwMode="auto">
              <a:xfrm>
                <a:off x="2825" y="2728"/>
                <a:ext cx="21" cy="26"/>
              </a:xfrm>
              <a:custGeom>
                <a:avLst/>
                <a:gdLst>
                  <a:gd name="T0" fmla="*/ 21 w 21"/>
                  <a:gd name="T1" fmla="*/ 4 h 26"/>
                  <a:gd name="T2" fmla="*/ 14 w 21"/>
                  <a:gd name="T3" fmla="*/ 0 h 26"/>
                  <a:gd name="T4" fmla="*/ 0 w 21"/>
                  <a:gd name="T5" fmla="*/ 26 h 26"/>
                  <a:gd name="T6" fmla="*/ 21 w 21"/>
                  <a:gd name="T7" fmla="*/ 4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6"/>
                  <a:gd name="T14" fmla="*/ 21 w 21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6">
                    <a:moveTo>
                      <a:pt x="21" y="4"/>
                    </a:moveTo>
                    <a:lnTo>
                      <a:pt x="14" y="0"/>
                    </a:lnTo>
                    <a:lnTo>
                      <a:pt x="0" y="26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10000"/>
              </a:solidFill>
              <a:ln w="0" cap="rnd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0" name="Freeform 48"/>
              <p:cNvSpPr>
                <a:spLocks noChangeAspect="1" noEditPoints="1"/>
              </p:cNvSpPr>
              <p:nvPr/>
            </p:nvSpPr>
            <p:spPr bwMode="auto">
              <a:xfrm>
                <a:off x="2927" y="2777"/>
                <a:ext cx="182" cy="180"/>
              </a:xfrm>
              <a:custGeom>
                <a:avLst/>
                <a:gdLst>
                  <a:gd name="T0" fmla="*/ 179 w 182"/>
                  <a:gd name="T1" fmla="*/ 80 h 180"/>
                  <a:gd name="T2" fmla="*/ 182 w 182"/>
                  <a:gd name="T3" fmla="*/ 66 h 180"/>
                  <a:gd name="T4" fmla="*/ 179 w 182"/>
                  <a:gd name="T5" fmla="*/ 54 h 180"/>
                  <a:gd name="T6" fmla="*/ 175 w 182"/>
                  <a:gd name="T7" fmla="*/ 47 h 180"/>
                  <a:gd name="T8" fmla="*/ 167 w 182"/>
                  <a:gd name="T9" fmla="*/ 43 h 180"/>
                  <a:gd name="T10" fmla="*/ 71 w 182"/>
                  <a:gd name="T11" fmla="*/ 3 h 180"/>
                  <a:gd name="T12" fmla="*/ 64 w 182"/>
                  <a:gd name="T13" fmla="*/ 0 h 180"/>
                  <a:gd name="T14" fmla="*/ 54 w 182"/>
                  <a:gd name="T15" fmla="*/ 3 h 180"/>
                  <a:gd name="T16" fmla="*/ 45 w 182"/>
                  <a:gd name="T17" fmla="*/ 7 h 180"/>
                  <a:gd name="T18" fmla="*/ 35 w 182"/>
                  <a:gd name="T19" fmla="*/ 17 h 180"/>
                  <a:gd name="T20" fmla="*/ 26 w 182"/>
                  <a:gd name="T21" fmla="*/ 29 h 180"/>
                  <a:gd name="T22" fmla="*/ 16 w 182"/>
                  <a:gd name="T23" fmla="*/ 43 h 180"/>
                  <a:gd name="T24" fmla="*/ 9 w 182"/>
                  <a:gd name="T25" fmla="*/ 57 h 180"/>
                  <a:gd name="T26" fmla="*/ 5 w 182"/>
                  <a:gd name="T27" fmla="*/ 71 h 180"/>
                  <a:gd name="T28" fmla="*/ 0 w 182"/>
                  <a:gd name="T29" fmla="*/ 85 h 180"/>
                  <a:gd name="T30" fmla="*/ 0 w 182"/>
                  <a:gd name="T31" fmla="*/ 99 h 180"/>
                  <a:gd name="T32" fmla="*/ 2 w 182"/>
                  <a:gd name="T33" fmla="*/ 109 h 180"/>
                  <a:gd name="T34" fmla="*/ 5 w 182"/>
                  <a:gd name="T35" fmla="*/ 118 h 180"/>
                  <a:gd name="T36" fmla="*/ 12 w 182"/>
                  <a:gd name="T37" fmla="*/ 123 h 180"/>
                  <a:gd name="T38" fmla="*/ 170 w 182"/>
                  <a:gd name="T39" fmla="*/ 43 h 180"/>
                  <a:gd name="T40" fmla="*/ 71 w 182"/>
                  <a:gd name="T41" fmla="*/ 3 h 180"/>
                  <a:gd name="T42" fmla="*/ 12 w 182"/>
                  <a:gd name="T43" fmla="*/ 123 h 180"/>
                  <a:gd name="T44" fmla="*/ 101 w 182"/>
                  <a:gd name="T45" fmla="*/ 177 h 180"/>
                  <a:gd name="T46" fmla="*/ 99 w 182"/>
                  <a:gd name="T47" fmla="*/ 175 h 180"/>
                  <a:gd name="T48" fmla="*/ 106 w 182"/>
                  <a:gd name="T49" fmla="*/ 180 h 180"/>
                  <a:gd name="T50" fmla="*/ 118 w 182"/>
                  <a:gd name="T51" fmla="*/ 177 h 180"/>
                  <a:gd name="T52" fmla="*/ 130 w 182"/>
                  <a:gd name="T53" fmla="*/ 170 h 180"/>
                  <a:gd name="T54" fmla="*/ 142 w 182"/>
                  <a:gd name="T55" fmla="*/ 161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2"/>
                  <a:gd name="T85" fmla="*/ 0 h 180"/>
                  <a:gd name="T86" fmla="*/ 182 w 182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2" h="180">
                    <a:moveTo>
                      <a:pt x="179" y="80"/>
                    </a:moveTo>
                    <a:lnTo>
                      <a:pt x="182" y="66"/>
                    </a:lnTo>
                    <a:lnTo>
                      <a:pt x="179" y="54"/>
                    </a:lnTo>
                    <a:lnTo>
                      <a:pt x="175" y="47"/>
                    </a:lnTo>
                    <a:lnTo>
                      <a:pt x="167" y="43"/>
                    </a:lnTo>
                    <a:moveTo>
                      <a:pt x="71" y="3"/>
                    </a:moveTo>
                    <a:lnTo>
                      <a:pt x="64" y="0"/>
                    </a:lnTo>
                    <a:lnTo>
                      <a:pt x="54" y="3"/>
                    </a:lnTo>
                    <a:lnTo>
                      <a:pt x="45" y="7"/>
                    </a:lnTo>
                    <a:lnTo>
                      <a:pt x="35" y="17"/>
                    </a:lnTo>
                    <a:lnTo>
                      <a:pt x="26" y="29"/>
                    </a:lnTo>
                    <a:lnTo>
                      <a:pt x="16" y="43"/>
                    </a:lnTo>
                    <a:lnTo>
                      <a:pt x="9" y="57"/>
                    </a:lnTo>
                    <a:lnTo>
                      <a:pt x="5" y="71"/>
                    </a:lnTo>
                    <a:lnTo>
                      <a:pt x="0" y="85"/>
                    </a:lnTo>
                    <a:lnTo>
                      <a:pt x="0" y="99"/>
                    </a:lnTo>
                    <a:lnTo>
                      <a:pt x="2" y="109"/>
                    </a:lnTo>
                    <a:lnTo>
                      <a:pt x="5" y="118"/>
                    </a:lnTo>
                    <a:lnTo>
                      <a:pt x="12" y="123"/>
                    </a:lnTo>
                    <a:moveTo>
                      <a:pt x="170" y="43"/>
                    </a:moveTo>
                    <a:lnTo>
                      <a:pt x="71" y="3"/>
                    </a:lnTo>
                    <a:moveTo>
                      <a:pt x="12" y="123"/>
                    </a:moveTo>
                    <a:lnTo>
                      <a:pt x="101" y="177"/>
                    </a:lnTo>
                    <a:moveTo>
                      <a:pt x="99" y="175"/>
                    </a:moveTo>
                    <a:lnTo>
                      <a:pt x="106" y="180"/>
                    </a:lnTo>
                    <a:lnTo>
                      <a:pt x="118" y="177"/>
                    </a:lnTo>
                    <a:lnTo>
                      <a:pt x="130" y="170"/>
                    </a:lnTo>
                    <a:lnTo>
                      <a:pt x="142" y="161"/>
                    </a:lnTo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1" name="Freeform 49"/>
              <p:cNvSpPr>
                <a:spLocks noChangeAspect="1"/>
              </p:cNvSpPr>
              <p:nvPr/>
            </p:nvSpPr>
            <p:spPr bwMode="auto">
              <a:xfrm>
                <a:off x="2183" y="1084"/>
                <a:ext cx="328" cy="300"/>
              </a:xfrm>
              <a:custGeom>
                <a:avLst/>
                <a:gdLst>
                  <a:gd name="T0" fmla="*/ 200 w 328"/>
                  <a:gd name="T1" fmla="*/ 297 h 300"/>
                  <a:gd name="T2" fmla="*/ 200 w 328"/>
                  <a:gd name="T3" fmla="*/ 245 h 300"/>
                  <a:gd name="T4" fmla="*/ 200 w 328"/>
                  <a:gd name="T5" fmla="*/ 238 h 300"/>
                  <a:gd name="T6" fmla="*/ 203 w 328"/>
                  <a:gd name="T7" fmla="*/ 234 h 300"/>
                  <a:gd name="T8" fmla="*/ 208 w 328"/>
                  <a:gd name="T9" fmla="*/ 231 h 300"/>
                  <a:gd name="T10" fmla="*/ 212 w 328"/>
                  <a:gd name="T11" fmla="*/ 229 h 300"/>
                  <a:gd name="T12" fmla="*/ 238 w 328"/>
                  <a:gd name="T13" fmla="*/ 222 h 300"/>
                  <a:gd name="T14" fmla="*/ 243 w 328"/>
                  <a:gd name="T15" fmla="*/ 222 h 300"/>
                  <a:gd name="T16" fmla="*/ 283 w 328"/>
                  <a:gd name="T17" fmla="*/ 222 h 300"/>
                  <a:gd name="T18" fmla="*/ 283 w 328"/>
                  <a:gd name="T19" fmla="*/ 208 h 300"/>
                  <a:gd name="T20" fmla="*/ 271 w 328"/>
                  <a:gd name="T21" fmla="*/ 208 h 300"/>
                  <a:gd name="T22" fmla="*/ 271 w 328"/>
                  <a:gd name="T23" fmla="*/ 182 h 300"/>
                  <a:gd name="T24" fmla="*/ 328 w 328"/>
                  <a:gd name="T25" fmla="*/ 127 h 300"/>
                  <a:gd name="T26" fmla="*/ 323 w 328"/>
                  <a:gd name="T27" fmla="*/ 123 h 300"/>
                  <a:gd name="T28" fmla="*/ 241 w 328"/>
                  <a:gd name="T29" fmla="*/ 177 h 300"/>
                  <a:gd name="T30" fmla="*/ 217 w 328"/>
                  <a:gd name="T31" fmla="*/ 177 h 300"/>
                  <a:gd name="T32" fmla="*/ 217 w 328"/>
                  <a:gd name="T33" fmla="*/ 208 h 300"/>
                  <a:gd name="T34" fmla="*/ 200 w 328"/>
                  <a:gd name="T35" fmla="*/ 208 h 300"/>
                  <a:gd name="T36" fmla="*/ 184 w 328"/>
                  <a:gd name="T37" fmla="*/ 208 h 300"/>
                  <a:gd name="T38" fmla="*/ 165 w 328"/>
                  <a:gd name="T39" fmla="*/ 0 h 300"/>
                  <a:gd name="T40" fmla="*/ 160 w 328"/>
                  <a:gd name="T41" fmla="*/ 0 h 300"/>
                  <a:gd name="T42" fmla="*/ 156 w 328"/>
                  <a:gd name="T43" fmla="*/ 0 h 300"/>
                  <a:gd name="T44" fmla="*/ 134 w 328"/>
                  <a:gd name="T45" fmla="*/ 208 h 300"/>
                  <a:gd name="T46" fmla="*/ 120 w 328"/>
                  <a:gd name="T47" fmla="*/ 208 h 300"/>
                  <a:gd name="T48" fmla="*/ 120 w 328"/>
                  <a:gd name="T49" fmla="*/ 141 h 300"/>
                  <a:gd name="T50" fmla="*/ 137 w 328"/>
                  <a:gd name="T51" fmla="*/ 141 h 300"/>
                  <a:gd name="T52" fmla="*/ 137 w 328"/>
                  <a:gd name="T53" fmla="*/ 132 h 300"/>
                  <a:gd name="T54" fmla="*/ 0 w 328"/>
                  <a:gd name="T55" fmla="*/ 132 h 300"/>
                  <a:gd name="T56" fmla="*/ 0 w 328"/>
                  <a:gd name="T57" fmla="*/ 141 h 300"/>
                  <a:gd name="T58" fmla="*/ 49 w 328"/>
                  <a:gd name="T59" fmla="*/ 141 h 300"/>
                  <a:gd name="T60" fmla="*/ 49 w 328"/>
                  <a:gd name="T61" fmla="*/ 208 h 300"/>
                  <a:gd name="T62" fmla="*/ 35 w 328"/>
                  <a:gd name="T63" fmla="*/ 208 h 300"/>
                  <a:gd name="T64" fmla="*/ 35 w 328"/>
                  <a:gd name="T65" fmla="*/ 222 h 300"/>
                  <a:gd name="T66" fmla="*/ 78 w 328"/>
                  <a:gd name="T67" fmla="*/ 222 h 300"/>
                  <a:gd name="T68" fmla="*/ 82 w 328"/>
                  <a:gd name="T69" fmla="*/ 222 h 300"/>
                  <a:gd name="T70" fmla="*/ 108 w 328"/>
                  <a:gd name="T71" fmla="*/ 229 h 300"/>
                  <a:gd name="T72" fmla="*/ 113 w 328"/>
                  <a:gd name="T73" fmla="*/ 231 h 300"/>
                  <a:gd name="T74" fmla="*/ 115 w 328"/>
                  <a:gd name="T75" fmla="*/ 234 h 300"/>
                  <a:gd name="T76" fmla="*/ 118 w 328"/>
                  <a:gd name="T77" fmla="*/ 238 h 300"/>
                  <a:gd name="T78" fmla="*/ 120 w 328"/>
                  <a:gd name="T79" fmla="*/ 245 h 300"/>
                  <a:gd name="T80" fmla="*/ 120 w 328"/>
                  <a:gd name="T81" fmla="*/ 300 h 300"/>
                  <a:gd name="T82" fmla="*/ 120 w 328"/>
                  <a:gd name="T83" fmla="*/ 300 h 300"/>
                  <a:gd name="T84" fmla="*/ 146 w 328"/>
                  <a:gd name="T85" fmla="*/ 300 h 300"/>
                  <a:gd name="T86" fmla="*/ 163 w 328"/>
                  <a:gd name="T87" fmla="*/ 295 h 300"/>
                  <a:gd name="T88" fmla="*/ 177 w 328"/>
                  <a:gd name="T89" fmla="*/ 300 h 300"/>
                  <a:gd name="T90" fmla="*/ 200 w 328"/>
                  <a:gd name="T91" fmla="*/ 297 h 300"/>
                  <a:gd name="T92" fmla="*/ 200 w 328"/>
                  <a:gd name="T93" fmla="*/ 297 h 3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8"/>
                  <a:gd name="T142" fmla="*/ 0 h 300"/>
                  <a:gd name="T143" fmla="*/ 328 w 328"/>
                  <a:gd name="T144" fmla="*/ 300 h 30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8" h="300">
                    <a:moveTo>
                      <a:pt x="200" y="297"/>
                    </a:moveTo>
                    <a:lnTo>
                      <a:pt x="200" y="245"/>
                    </a:lnTo>
                    <a:lnTo>
                      <a:pt x="200" y="238"/>
                    </a:lnTo>
                    <a:lnTo>
                      <a:pt x="203" y="234"/>
                    </a:lnTo>
                    <a:lnTo>
                      <a:pt x="208" y="231"/>
                    </a:lnTo>
                    <a:lnTo>
                      <a:pt x="212" y="229"/>
                    </a:lnTo>
                    <a:lnTo>
                      <a:pt x="238" y="222"/>
                    </a:lnTo>
                    <a:lnTo>
                      <a:pt x="243" y="222"/>
                    </a:lnTo>
                    <a:lnTo>
                      <a:pt x="283" y="222"/>
                    </a:lnTo>
                    <a:lnTo>
                      <a:pt x="283" y="208"/>
                    </a:lnTo>
                    <a:lnTo>
                      <a:pt x="271" y="208"/>
                    </a:lnTo>
                    <a:lnTo>
                      <a:pt x="271" y="182"/>
                    </a:lnTo>
                    <a:lnTo>
                      <a:pt x="328" y="127"/>
                    </a:lnTo>
                    <a:lnTo>
                      <a:pt x="323" y="123"/>
                    </a:lnTo>
                    <a:lnTo>
                      <a:pt x="241" y="177"/>
                    </a:lnTo>
                    <a:lnTo>
                      <a:pt x="217" y="177"/>
                    </a:lnTo>
                    <a:lnTo>
                      <a:pt x="217" y="208"/>
                    </a:lnTo>
                    <a:lnTo>
                      <a:pt x="200" y="208"/>
                    </a:lnTo>
                    <a:lnTo>
                      <a:pt x="184" y="208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34" y="208"/>
                    </a:lnTo>
                    <a:lnTo>
                      <a:pt x="120" y="208"/>
                    </a:lnTo>
                    <a:lnTo>
                      <a:pt x="120" y="141"/>
                    </a:lnTo>
                    <a:lnTo>
                      <a:pt x="137" y="141"/>
                    </a:lnTo>
                    <a:lnTo>
                      <a:pt x="137" y="132"/>
                    </a:lnTo>
                    <a:lnTo>
                      <a:pt x="0" y="132"/>
                    </a:lnTo>
                    <a:lnTo>
                      <a:pt x="0" y="141"/>
                    </a:lnTo>
                    <a:lnTo>
                      <a:pt x="49" y="141"/>
                    </a:lnTo>
                    <a:lnTo>
                      <a:pt x="49" y="208"/>
                    </a:lnTo>
                    <a:lnTo>
                      <a:pt x="35" y="208"/>
                    </a:lnTo>
                    <a:lnTo>
                      <a:pt x="35" y="222"/>
                    </a:lnTo>
                    <a:lnTo>
                      <a:pt x="78" y="222"/>
                    </a:lnTo>
                    <a:lnTo>
                      <a:pt x="82" y="222"/>
                    </a:lnTo>
                    <a:lnTo>
                      <a:pt x="108" y="229"/>
                    </a:lnTo>
                    <a:lnTo>
                      <a:pt x="113" y="231"/>
                    </a:lnTo>
                    <a:lnTo>
                      <a:pt x="115" y="234"/>
                    </a:lnTo>
                    <a:lnTo>
                      <a:pt x="118" y="238"/>
                    </a:lnTo>
                    <a:lnTo>
                      <a:pt x="120" y="245"/>
                    </a:lnTo>
                    <a:lnTo>
                      <a:pt x="120" y="300"/>
                    </a:lnTo>
                    <a:lnTo>
                      <a:pt x="146" y="300"/>
                    </a:lnTo>
                    <a:lnTo>
                      <a:pt x="163" y="295"/>
                    </a:lnTo>
                    <a:lnTo>
                      <a:pt x="177" y="300"/>
                    </a:lnTo>
                    <a:lnTo>
                      <a:pt x="200" y="297"/>
                    </a:lnTo>
                    <a:close/>
                  </a:path>
                </a:pathLst>
              </a:custGeom>
              <a:solidFill>
                <a:srgbClr val="A9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2" name="Freeform 50"/>
              <p:cNvSpPr>
                <a:spLocks noChangeAspect="1"/>
              </p:cNvSpPr>
              <p:nvPr/>
            </p:nvSpPr>
            <p:spPr bwMode="auto">
              <a:xfrm>
                <a:off x="2183" y="1084"/>
                <a:ext cx="328" cy="300"/>
              </a:xfrm>
              <a:custGeom>
                <a:avLst/>
                <a:gdLst>
                  <a:gd name="T0" fmla="*/ 200 w 328"/>
                  <a:gd name="T1" fmla="*/ 297 h 300"/>
                  <a:gd name="T2" fmla="*/ 200 w 328"/>
                  <a:gd name="T3" fmla="*/ 245 h 300"/>
                  <a:gd name="T4" fmla="*/ 200 w 328"/>
                  <a:gd name="T5" fmla="*/ 238 h 300"/>
                  <a:gd name="T6" fmla="*/ 203 w 328"/>
                  <a:gd name="T7" fmla="*/ 234 h 300"/>
                  <a:gd name="T8" fmla="*/ 208 w 328"/>
                  <a:gd name="T9" fmla="*/ 231 h 300"/>
                  <a:gd name="T10" fmla="*/ 212 w 328"/>
                  <a:gd name="T11" fmla="*/ 229 h 300"/>
                  <a:gd name="T12" fmla="*/ 238 w 328"/>
                  <a:gd name="T13" fmla="*/ 222 h 300"/>
                  <a:gd name="T14" fmla="*/ 243 w 328"/>
                  <a:gd name="T15" fmla="*/ 222 h 300"/>
                  <a:gd name="T16" fmla="*/ 283 w 328"/>
                  <a:gd name="T17" fmla="*/ 222 h 300"/>
                  <a:gd name="T18" fmla="*/ 283 w 328"/>
                  <a:gd name="T19" fmla="*/ 208 h 300"/>
                  <a:gd name="T20" fmla="*/ 271 w 328"/>
                  <a:gd name="T21" fmla="*/ 208 h 300"/>
                  <a:gd name="T22" fmla="*/ 271 w 328"/>
                  <a:gd name="T23" fmla="*/ 182 h 300"/>
                  <a:gd name="T24" fmla="*/ 328 w 328"/>
                  <a:gd name="T25" fmla="*/ 127 h 300"/>
                  <a:gd name="T26" fmla="*/ 323 w 328"/>
                  <a:gd name="T27" fmla="*/ 123 h 300"/>
                  <a:gd name="T28" fmla="*/ 241 w 328"/>
                  <a:gd name="T29" fmla="*/ 177 h 300"/>
                  <a:gd name="T30" fmla="*/ 217 w 328"/>
                  <a:gd name="T31" fmla="*/ 177 h 300"/>
                  <a:gd name="T32" fmla="*/ 217 w 328"/>
                  <a:gd name="T33" fmla="*/ 208 h 300"/>
                  <a:gd name="T34" fmla="*/ 200 w 328"/>
                  <a:gd name="T35" fmla="*/ 208 h 300"/>
                  <a:gd name="T36" fmla="*/ 184 w 328"/>
                  <a:gd name="T37" fmla="*/ 208 h 300"/>
                  <a:gd name="T38" fmla="*/ 165 w 328"/>
                  <a:gd name="T39" fmla="*/ 0 h 300"/>
                  <a:gd name="T40" fmla="*/ 160 w 328"/>
                  <a:gd name="T41" fmla="*/ 0 h 300"/>
                  <a:gd name="T42" fmla="*/ 156 w 328"/>
                  <a:gd name="T43" fmla="*/ 0 h 300"/>
                  <a:gd name="T44" fmla="*/ 134 w 328"/>
                  <a:gd name="T45" fmla="*/ 208 h 300"/>
                  <a:gd name="T46" fmla="*/ 120 w 328"/>
                  <a:gd name="T47" fmla="*/ 208 h 300"/>
                  <a:gd name="T48" fmla="*/ 120 w 328"/>
                  <a:gd name="T49" fmla="*/ 141 h 300"/>
                  <a:gd name="T50" fmla="*/ 137 w 328"/>
                  <a:gd name="T51" fmla="*/ 141 h 300"/>
                  <a:gd name="T52" fmla="*/ 137 w 328"/>
                  <a:gd name="T53" fmla="*/ 132 h 300"/>
                  <a:gd name="T54" fmla="*/ 0 w 328"/>
                  <a:gd name="T55" fmla="*/ 132 h 300"/>
                  <a:gd name="T56" fmla="*/ 0 w 328"/>
                  <a:gd name="T57" fmla="*/ 141 h 300"/>
                  <a:gd name="T58" fmla="*/ 49 w 328"/>
                  <a:gd name="T59" fmla="*/ 141 h 300"/>
                  <a:gd name="T60" fmla="*/ 49 w 328"/>
                  <a:gd name="T61" fmla="*/ 208 h 300"/>
                  <a:gd name="T62" fmla="*/ 35 w 328"/>
                  <a:gd name="T63" fmla="*/ 208 h 300"/>
                  <a:gd name="T64" fmla="*/ 35 w 328"/>
                  <a:gd name="T65" fmla="*/ 222 h 300"/>
                  <a:gd name="T66" fmla="*/ 78 w 328"/>
                  <a:gd name="T67" fmla="*/ 222 h 300"/>
                  <a:gd name="T68" fmla="*/ 82 w 328"/>
                  <a:gd name="T69" fmla="*/ 222 h 300"/>
                  <a:gd name="T70" fmla="*/ 108 w 328"/>
                  <a:gd name="T71" fmla="*/ 229 h 300"/>
                  <a:gd name="T72" fmla="*/ 113 w 328"/>
                  <a:gd name="T73" fmla="*/ 231 h 300"/>
                  <a:gd name="T74" fmla="*/ 115 w 328"/>
                  <a:gd name="T75" fmla="*/ 234 h 300"/>
                  <a:gd name="T76" fmla="*/ 118 w 328"/>
                  <a:gd name="T77" fmla="*/ 238 h 300"/>
                  <a:gd name="T78" fmla="*/ 120 w 328"/>
                  <a:gd name="T79" fmla="*/ 245 h 300"/>
                  <a:gd name="T80" fmla="*/ 120 w 328"/>
                  <a:gd name="T81" fmla="*/ 300 h 300"/>
                  <a:gd name="T82" fmla="*/ 120 w 328"/>
                  <a:gd name="T83" fmla="*/ 300 h 300"/>
                  <a:gd name="T84" fmla="*/ 146 w 328"/>
                  <a:gd name="T85" fmla="*/ 300 h 300"/>
                  <a:gd name="T86" fmla="*/ 163 w 328"/>
                  <a:gd name="T87" fmla="*/ 295 h 300"/>
                  <a:gd name="T88" fmla="*/ 177 w 328"/>
                  <a:gd name="T89" fmla="*/ 300 h 300"/>
                  <a:gd name="T90" fmla="*/ 200 w 328"/>
                  <a:gd name="T91" fmla="*/ 297 h 300"/>
                  <a:gd name="T92" fmla="*/ 200 w 328"/>
                  <a:gd name="T93" fmla="*/ 297 h 3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8"/>
                  <a:gd name="T142" fmla="*/ 0 h 300"/>
                  <a:gd name="T143" fmla="*/ 328 w 328"/>
                  <a:gd name="T144" fmla="*/ 300 h 30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8" h="300">
                    <a:moveTo>
                      <a:pt x="200" y="297"/>
                    </a:moveTo>
                    <a:lnTo>
                      <a:pt x="200" y="245"/>
                    </a:lnTo>
                    <a:lnTo>
                      <a:pt x="200" y="238"/>
                    </a:lnTo>
                    <a:lnTo>
                      <a:pt x="203" y="234"/>
                    </a:lnTo>
                    <a:lnTo>
                      <a:pt x="208" y="231"/>
                    </a:lnTo>
                    <a:lnTo>
                      <a:pt x="212" y="229"/>
                    </a:lnTo>
                    <a:lnTo>
                      <a:pt x="238" y="222"/>
                    </a:lnTo>
                    <a:lnTo>
                      <a:pt x="243" y="222"/>
                    </a:lnTo>
                    <a:lnTo>
                      <a:pt x="283" y="222"/>
                    </a:lnTo>
                    <a:lnTo>
                      <a:pt x="283" y="208"/>
                    </a:lnTo>
                    <a:lnTo>
                      <a:pt x="271" y="208"/>
                    </a:lnTo>
                    <a:lnTo>
                      <a:pt x="271" y="182"/>
                    </a:lnTo>
                    <a:lnTo>
                      <a:pt x="328" y="127"/>
                    </a:lnTo>
                    <a:lnTo>
                      <a:pt x="323" y="123"/>
                    </a:lnTo>
                    <a:lnTo>
                      <a:pt x="241" y="177"/>
                    </a:lnTo>
                    <a:lnTo>
                      <a:pt x="217" y="177"/>
                    </a:lnTo>
                    <a:lnTo>
                      <a:pt x="217" y="208"/>
                    </a:lnTo>
                    <a:lnTo>
                      <a:pt x="200" y="208"/>
                    </a:lnTo>
                    <a:lnTo>
                      <a:pt x="184" y="208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34" y="208"/>
                    </a:lnTo>
                    <a:lnTo>
                      <a:pt x="120" y="208"/>
                    </a:lnTo>
                    <a:lnTo>
                      <a:pt x="120" y="141"/>
                    </a:lnTo>
                    <a:lnTo>
                      <a:pt x="137" y="141"/>
                    </a:lnTo>
                    <a:lnTo>
                      <a:pt x="137" y="132"/>
                    </a:lnTo>
                    <a:lnTo>
                      <a:pt x="0" y="132"/>
                    </a:lnTo>
                    <a:lnTo>
                      <a:pt x="0" y="141"/>
                    </a:lnTo>
                    <a:lnTo>
                      <a:pt x="49" y="141"/>
                    </a:lnTo>
                    <a:lnTo>
                      <a:pt x="49" y="208"/>
                    </a:lnTo>
                    <a:lnTo>
                      <a:pt x="35" y="208"/>
                    </a:lnTo>
                    <a:lnTo>
                      <a:pt x="35" y="222"/>
                    </a:lnTo>
                    <a:lnTo>
                      <a:pt x="78" y="222"/>
                    </a:lnTo>
                    <a:lnTo>
                      <a:pt x="82" y="222"/>
                    </a:lnTo>
                    <a:lnTo>
                      <a:pt x="108" y="229"/>
                    </a:lnTo>
                    <a:lnTo>
                      <a:pt x="113" y="231"/>
                    </a:lnTo>
                    <a:lnTo>
                      <a:pt x="115" y="234"/>
                    </a:lnTo>
                    <a:lnTo>
                      <a:pt x="118" y="238"/>
                    </a:lnTo>
                    <a:lnTo>
                      <a:pt x="120" y="245"/>
                    </a:lnTo>
                    <a:lnTo>
                      <a:pt x="120" y="300"/>
                    </a:lnTo>
                    <a:lnTo>
                      <a:pt x="146" y="300"/>
                    </a:lnTo>
                    <a:lnTo>
                      <a:pt x="163" y="295"/>
                    </a:lnTo>
                    <a:lnTo>
                      <a:pt x="177" y="300"/>
                    </a:lnTo>
                    <a:lnTo>
                      <a:pt x="200" y="2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" name="Group 51"/>
            <p:cNvGrpSpPr>
              <a:grpSpLocks noChangeAspect="1"/>
            </p:cNvGrpSpPr>
            <p:nvPr/>
          </p:nvGrpSpPr>
          <p:grpSpPr bwMode="auto">
            <a:xfrm rot="6616350">
              <a:off x="5579202" y="1930196"/>
              <a:ext cx="156860" cy="338154"/>
              <a:chOff x="2154" y="3158"/>
              <a:chExt cx="272" cy="408"/>
            </a:xfrm>
          </p:grpSpPr>
          <p:sp>
            <p:nvSpPr>
              <p:cNvPr id="19" name="Oval 52"/>
              <p:cNvSpPr>
                <a:spLocks noChangeAspect="1" noChangeArrowheads="1"/>
              </p:cNvSpPr>
              <p:nvPr/>
            </p:nvSpPr>
            <p:spPr bwMode="auto">
              <a:xfrm>
                <a:off x="2200" y="352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0" name="Oval 53"/>
              <p:cNvSpPr>
                <a:spLocks noChangeAspect="1" noChangeArrowheads="1"/>
              </p:cNvSpPr>
              <p:nvPr/>
            </p:nvSpPr>
            <p:spPr bwMode="auto">
              <a:xfrm>
                <a:off x="2200" y="338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1" name="Oval 54"/>
              <p:cNvSpPr>
                <a:spLocks noChangeAspect="1" noChangeArrowheads="1"/>
              </p:cNvSpPr>
              <p:nvPr/>
            </p:nvSpPr>
            <p:spPr bwMode="auto">
              <a:xfrm>
                <a:off x="2154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2" name="Oval 55"/>
              <p:cNvSpPr>
                <a:spLocks noChangeAspect="1" noChangeArrowheads="1"/>
              </p:cNvSpPr>
              <p:nvPr/>
            </p:nvSpPr>
            <p:spPr bwMode="auto">
              <a:xfrm>
                <a:off x="2245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" name="Oval 56"/>
              <p:cNvSpPr>
                <a:spLocks noChangeAspect="1" noChangeArrowheads="1"/>
              </p:cNvSpPr>
              <p:nvPr/>
            </p:nvSpPr>
            <p:spPr bwMode="auto">
              <a:xfrm>
                <a:off x="2245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" name="Oval 57"/>
              <p:cNvSpPr>
                <a:spLocks noChangeAspect="1" noChangeArrowheads="1"/>
              </p:cNvSpPr>
              <p:nvPr/>
            </p:nvSpPr>
            <p:spPr bwMode="auto">
              <a:xfrm>
                <a:off x="2200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5" name="Oval 58"/>
              <p:cNvSpPr>
                <a:spLocks noChangeAspect="1" noChangeArrowheads="1"/>
              </p:cNvSpPr>
              <p:nvPr/>
            </p:nvSpPr>
            <p:spPr bwMode="auto">
              <a:xfrm>
                <a:off x="2154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6" name="Oval 59"/>
              <p:cNvSpPr>
                <a:spLocks noChangeAspect="1" noChangeArrowheads="1"/>
              </p:cNvSpPr>
              <p:nvPr/>
            </p:nvSpPr>
            <p:spPr bwMode="auto">
              <a:xfrm>
                <a:off x="2154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7" name="Oval 60"/>
              <p:cNvSpPr>
                <a:spLocks noChangeAspect="1" noChangeArrowheads="1"/>
              </p:cNvSpPr>
              <p:nvPr/>
            </p:nvSpPr>
            <p:spPr bwMode="auto">
              <a:xfrm>
                <a:off x="2200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8" name="Oval 61"/>
              <p:cNvSpPr>
                <a:spLocks noChangeAspect="1"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2" name="WordArt 6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5701044" y="1658388"/>
              <a:ext cx="73114" cy="310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!</a:t>
              </a:r>
            </a:p>
          </p:txBody>
        </p:sp>
        <p:sp>
          <p:nvSpPr>
            <p:cNvPr id="13" name="Oval 63"/>
            <p:cNvSpPr>
              <a:spLocks noChangeAspect="1" noChangeArrowheads="1"/>
            </p:cNvSpPr>
            <p:nvPr/>
          </p:nvSpPr>
          <p:spPr bwMode="auto">
            <a:xfrm rot="6616350">
              <a:off x="5296633" y="1910427"/>
              <a:ext cx="26651" cy="373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" name="Oval 64"/>
            <p:cNvSpPr>
              <a:spLocks noChangeAspect="1" noChangeArrowheads="1"/>
            </p:cNvSpPr>
            <p:nvPr/>
          </p:nvSpPr>
          <p:spPr bwMode="auto">
            <a:xfrm rot="6616350">
              <a:off x="5936384" y="2184552"/>
              <a:ext cx="26651" cy="373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5" name="Oval 65"/>
            <p:cNvSpPr>
              <a:spLocks noChangeAspect="1" noChangeArrowheads="1"/>
            </p:cNvSpPr>
            <p:nvPr/>
          </p:nvSpPr>
          <p:spPr bwMode="auto">
            <a:xfrm rot="6616350">
              <a:off x="6143542" y="2251561"/>
              <a:ext cx="26651" cy="373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" name="Oval 66"/>
            <p:cNvSpPr>
              <a:spLocks noChangeAspect="1" noChangeArrowheads="1"/>
            </p:cNvSpPr>
            <p:nvPr/>
          </p:nvSpPr>
          <p:spPr bwMode="auto">
            <a:xfrm rot="6616350">
              <a:off x="5107754" y="1819052"/>
              <a:ext cx="26651" cy="373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7" name="Oval 67"/>
            <p:cNvSpPr>
              <a:spLocks noChangeAspect="1" noChangeArrowheads="1"/>
            </p:cNvSpPr>
            <p:nvPr/>
          </p:nvSpPr>
          <p:spPr bwMode="auto">
            <a:xfrm rot="6616350">
              <a:off x="4912782" y="1709402"/>
              <a:ext cx="26651" cy="373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8" name="Oval 68"/>
            <p:cNvSpPr>
              <a:spLocks noChangeAspect="1" noChangeArrowheads="1"/>
            </p:cNvSpPr>
            <p:nvPr/>
          </p:nvSpPr>
          <p:spPr bwMode="auto">
            <a:xfrm rot="6616350">
              <a:off x="4876225" y="1100236"/>
              <a:ext cx="26651" cy="373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graphicFrame>
          <p:nvGraphicFramePr>
            <p:cNvPr id="5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5290378" y="315966"/>
            <a:ext cx="5810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5" imgW="583947" imgH="241195" progId="Equation.DSMT4">
                    <p:embed/>
                  </p:oleObj>
                </mc:Choice>
                <mc:Fallback>
                  <p:oleObj name="Equation" r:id="rId5" imgW="583947" imgH="241195" progId="Equation.DSMT4">
                    <p:embed/>
                    <p:pic>
                      <p:nvPicPr>
                        <p:cNvPr id="5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378" y="315966"/>
                          <a:ext cx="5810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5286528" y="604630"/>
            <a:ext cx="15240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7" imgW="1524000" imgH="990600" progId="Equation.DSMT4">
                    <p:embed/>
                  </p:oleObj>
                </mc:Choice>
                <mc:Fallback>
                  <p:oleObj name="Equation" r:id="rId7" imgW="1524000" imgH="990600" progId="Equation.DSMT4">
                    <p:embed/>
                    <p:pic>
                      <p:nvPicPr>
                        <p:cNvPr id="5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528" y="604630"/>
                          <a:ext cx="1524000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5870863" y="1558784"/>
              <a:ext cx="2570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i="1" dirty="0">
                  <a:solidFill>
                    <a:srgbClr val="00447C"/>
                  </a:solidFill>
                </a:rPr>
                <a:t>Integrated drilling simulator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29119" y="3106157"/>
            <a:ext cx="4321468" cy="3030948"/>
            <a:chOff x="4502863" y="2708181"/>
            <a:chExt cx="4321468" cy="3030948"/>
          </a:xfrm>
        </p:grpSpPr>
        <p:pic>
          <p:nvPicPr>
            <p:cNvPr id="56" name="Picture 18" descr="diagnostics_N60_W20_T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863" y="2708181"/>
              <a:ext cx="3627120" cy="272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4853315" y="5400575"/>
              <a:ext cx="3494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i="1" dirty="0">
                  <a:solidFill>
                    <a:srgbClr val="00447C"/>
                  </a:solidFill>
                </a:rPr>
                <a:t>Advanced </a:t>
              </a:r>
              <a:r>
                <a:rPr lang="nb-NO" sz="1600" i="1" dirty="0" err="1">
                  <a:solidFill>
                    <a:srgbClr val="00447C"/>
                  </a:solidFill>
                </a:rPr>
                <a:t>interpretation</a:t>
              </a:r>
              <a:r>
                <a:rPr lang="nb-NO" sz="1600" i="1" dirty="0">
                  <a:solidFill>
                    <a:srgbClr val="00447C"/>
                  </a:solidFill>
                </a:rPr>
                <a:t> </a:t>
              </a:r>
              <a:r>
                <a:rPr lang="nb-NO" sz="1600" i="1" dirty="0" err="1">
                  <a:solidFill>
                    <a:srgbClr val="00447C"/>
                  </a:solidFill>
                </a:rPr>
                <a:t>of</a:t>
              </a:r>
              <a:r>
                <a:rPr lang="nb-NO" sz="1600" i="1" dirty="0">
                  <a:solidFill>
                    <a:srgbClr val="00447C"/>
                  </a:solidFill>
                </a:rPr>
                <a:t> drilling data </a:t>
              </a:r>
            </a:p>
          </p:txBody>
        </p:sp>
        <p:sp>
          <p:nvSpPr>
            <p:cNvPr id="58" name="AutoShape 8"/>
            <p:cNvSpPr>
              <a:spLocks noChangeAspect="1" noChangeArrowheads="1"/>
            </p:cNvSpPr>
            <p:nvPr/>
          </p:nvSpPr>
          <p:spPr bwMode="auto">
            <a:xfrm>
              <a:off x="7275825" y="3949531"/>
              <a:ext cx="128705" cy="135879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32080" y="4536805"/>
              <a:ext cx="34922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: </a:t>
              </a:r>
              <a:r>
                <a:rPr lang="nb-NO" sz="1200" dirty="0" err="1">
                  <a:solidFill>
                    <a:srgbClr val="00447C"/>
                  </a:solidFill>
                </a:rPr>
                <a:t>Managed</a:t>
              </a:r>
              <a:r>
                <a:rPr lang="nb-NO" sz="1200" dirty="0">
                  <a:solidFill>
                    <a:srgbClr val="00447C"/>
                  </a:solidFill>
                </a:rPr>
                <a:t> </a:t>
              </a:r>
              <a:r>
                <a:rPr lang="nb-NO" sz="1200" dirty="0" err="1">
                  <a:solidFill>
                    <a:srgbClr val="00447C"/>
                  </a:solidFill>
                </a:rPr>
                <a:t>Pressure</a:t>
              </a:r>
              <a:r>
                <a:rPr lang="nb-NO" sz="1200" dirty="0">
                  <a:solidFill>
                    <a:srgbClr val="00447C"/>
                  </a:solidFill>
                </a:rPr>
                <a:t> drilling </a:t>
              </a:r>
              <a:r>
                <a:rPr lang="nb-NO" sz="1200" dirty="0" err="1">
                  <a:solidFill>
                    <a:srgbClr val="00447C"/>
                  </a:solidFill>
                </a:rPr>
                <a:t>with</a:t>
              </a:r>
              <a:r>
                <a:rPr lang="nb-NO" sz="1200" dirty="0">
                  <a:solidFill>
                    <a:srgbClr val="00447C"/>
                  </a:solidFill>
                </a:rPr>
                <a:t> drill </a:t>
              </a:r>
              <a:r>
                <a:rPr lang="nb-NO" sz="1200" dirty="0" err="1">
                  <a:solidFill>
                    <a:srgbClr val="00447C"/>
                  </a:solidFill>
                </a:rPr>
                <a:t>string</a:t>
              </a:r>
              <a:r>
                <a:rPr lang="nb-NO" sz="1200" dirty="0">
                  <a:solidFill>
                    <a:srgbClr val="00447C"/>
                  </a:solidFill>
                </a:rPr>
                <a:t> twist-</a:t>
              </a:r>
              <a:r>
                <a:rPr lang="nb-NO" sz="1200" dirty="0" err="1">
                  <a:solidFill>
                    <a:srgbClr val="00447C"/>
                  </a:solidFill>
                </a:rPr>
                <a:t>off</a:t>
              </a:r>
              <a:r>
                <a:rPr lang="nb-NO" sz="1200" dirty="0">
                  <a:solidFill>
                    <a:srgbClr val="00447C"/>
                  </a:solidFill>
                </a:rPr>
                <a:t> </a:t>
              </a:r>
            </a:p>
          </p:txBody>
        </p:sp>
        <p:sp>
          <p:nvSpPr>
            <p:cNvPr id="60" name="AutoShape 8"/>
            <p:cNvSpPr>
              <a:spLocks noChangeAspect="1" noChangeArrowheads="1"/>
            </p:cNvSpPr>
            <p:nvPr/>
          </p:nvSpPr>
          <p:spPr bwMode="auto">
            <a:xfrm>
              <a:off x="5295763" y="4607364"/>
              <a:ext cx="128705" cy="135879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72" y="436458"/>
            <a:ext cx="1714779" cy="257216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906266" y="769933"/>
            <a:ext cx="2424766" cy="187743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nb-NO" i="1" dirty="0">
                <a:solidFill>
                  <a:srgbClr val="00447C"/>
                </a:solidFill>
              </a:rPr>
              <a:t>Characterization of</a:t>
            </a:r>
            <a:r>
              <a:rPr lang="nb-NO" sz="2000" i="1" dirty="0">
                <a:solidFill>
                  <a:srgbClr val="00447C"/>
                </a:solidFill>
              </a:rPr>
              <a:t>:</a:t>
            </a:r>
          </a:p>
          <a:p>
            <a:pPr marL="742881" lvl="1" indent="-285750">
              <a:buFont typeface="Arial" pitchFamily="34" charset="0"/>
              <a:buChar char="•"/>
            </a:pPr>
            <a:r>
              <a:rPr lang="nb-NO" sz="1600" dirty="0">
                <a:solidFill>
                  <a:srgbClr val="00447C"/>
                </a:solidFill>
              </a:rPr>
              <a:t>Drilling fluids</a:t>
            </a:r>
          </a:p>
          <a:p>
            <a:pPr marL="742881" lvl="1" indent="-285750">
              <a:buFont typeface="Arial" pitchFamily="34" charset="0"/>
              <a:buChar char="•"/>
            </a:pPr>
            <a:r>
              <a:rPr lang="nb-NO" sz="1600" dirty="0" err="1">
                <a:solidFill>
                  <a:srgbClr val="00447C"/>
                </a:solidFill>
              </a:rPr>
              <a:t>Crude</a:t>
            </a:r>
            <a:r>
              <a:rPr lang="nb-NO" sz="1600" dirty="0">
                <a:solidFill>
                  <a:srgbClr val="00447C"/>
                </a:solidFill>
              </a:rPr>
              <a:t> </a:t>
            </a:r>
            <a:r>
              <a:rPr lang="nb-NO" sz="1600" dirty="0" err="1">
                <a:solidFill>
                  <a:srgbClr val="00447C"/>
                </a:solidFill>
              </a:rPr>
              <a:t>oil</a:t>
            </a:r>
            <a:endParaRPr lang="nb-NO" sz="1600" dirty="0">
              <a:solidFill>
                <a:srgbClr val="00447C"/>
              </a:solidFill>
            </a:endParaRPr>
          </a:p>
          <a:p>
            <a:pPr marL="742881" lvl="1" indent="-285750">
              <a:buFont typeface="Arial" pitchFamily="34" charset="0"/>
              <a:buChar char="•"/>
            </a:pPr>
            <a:r>
              <a:rPr lang="nb-NO" sz="1600" dirty="0" err="1">
                <a:solidFill>
                  <a:srgbClr val="00447C"/>
                </a:solidFill>
              </a:rPr>
              <a:t>Cement</a:t>
            </a:r>
            <a:endParaRPr lang="nb-NO" sz="1600" dirty="0">
              <a:solidFill>
                <a:srgbClr val="00447C"/>
              </a:solidFill>
            </a:endParaRPr>
          </a:p>
          <a:p>
            <a:pPr marL="742881" lvl="1" indent="-285750">
              <a:buFont typeface="Arial" pitchFamily="34" charset="0"/>
              <a:buChar char="•"/>
            </a:pPr>
            <a:r>
              <a:rPr lang="nb-NO" sz="1600" dirty="0" err="1">
                <a:solidFill>
                  <a:srgbClr val="00447C"/>
                </a:solidFill>
              </a:rPr>
              <a:t>Emulsions</a:t>
            </a:r>
            <a:endParaRPr lang="nb-NO" sz="1600" dirty="0">
              <a:solidFill>
                <a:srgbClr val="00447C"/>
              </a:solidFill>
            </a:endParaRPr>
          </a:p>
          <a:p>
            <a:pPr marL="742881" lvl="1" indent="-285750">
              <a:buFont typeface="Arial" pitchFamily="34" charset="0"/>
              <a:buChar char="•"/>
            </a:pPr>
            <a:r>
              <a:rPr lang="nb-NO" sz="1600" dirty="0">
                <a:solidFill>
                  <a:srgbClr val="00447C"/>
                </a:solidFill>
              </a:rPr>
              <a:t>Polymer </a:t>
            </a:r>
            <a:r>
              <a:rPr lang="nb-NO" sz="1600" dirty="0" err="1">
                <a:solidFill>
                  <a:srgbClr val="00447C"/>
                </a:solidFill>
              </a:rPr>
              <a:t>solutions</a:t>
            </a:r>
            <a:endParaRPr lang="nb-NO" sz="1600" dirty="0">
              <a:solidFill>
                <a:srgbClr val="00447C"/>
              </a:solidFill>
            </a:endParaRPr>
          </a:p>
          <a:p>
            <a:pPr marL="742881" lvl="1" indent="-285750">
              <a:buFont typeface="Arial" pitchFamily="34" charset="0"/>
              <a:buChar char="•"/>
            </a:pPr>
            <a:r>
              <a:rPr lang="nb-NO" sz="1600" dirty="0" err="1">
                <a:solidFill>
                  <a:srgbClr val="00447C"/>
                </a:solidFill>
              </a:rPr>
              <a:t>Other</a:t>
            </a:r>
            <a:r>
              <a:rPr lang="nb-NO" sz="1600" dirty="0">
                <a:solidFill>
                  <a:srgbClr val="00447C"/>
                </a:solidFill>
              </a:rPr>
              <a:t> fluids</a:t>
            </a:r>
          </a:p>
        </p:txBody>
      </p:sp>
    </p:spTree>
    <p:extLst>
      <p:ext uri="{BB962C8B-B14F-4D97-AF65-F5344CB8AC3E}">
        <p14:creationId xmlns:p14="http://schemas.microsoft.com/office/powerpoint/2010/main" val="308121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35437" y="-49645"/>
            <a:ext cx="6156167" cy="2391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7" y="518777"/>
            <a:ext cx="5191097" cy="1380687"/>
          </a:xfrm>
        </p:spPr>
        <p:txBody>
          <a:bodyPr/>
          <a:lstStyle/>
          <a:p>
            <a:r>
              <a:rPr lang="nb-NO" sz="3600" dirty="0"/>
              <a:t>Key experimental facilities I; hole cleaning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32" y="2407804"/>
            <a:ext cx="3240265" cy="3835679"/>
          </a:xfrm>
        </p:spPr>
        <p:txBody>
          <a:bodyPr>
            <a:normAutofit fontScale="85000" lnSpcReduction="10000"/>
          </a:bodyPr>
          <a:lstStyle/>
          <a:p>
            <a:pPr marL="180036" indent="0">
              <a:buNone/>
            </a:pPr>
            <a:r>
              <a:rPr lang="en-US" dirty="0"/>
              <a:t>Borehole flow loop for investigating hydraulic and friction issues behind drill bit</a:t>
            </a:r>
          </a:p>
          <a:p>
            <a:pPr lvl="1"/>
            <a:r>
              <a:rPr lang="en-US" dirty="0"/>
              <a:t>12 m long, can be tilted to 30°</a:t>
            </a:r>
          </a:p>
          <a:p>
            <a:pPr lvl="1"/>
            <a:r>
              <a:rPr lang="en-US" dirty="0"/>
              <a:t>Rotating steel string</a:t>
            </a:r>
          </a:p>
          <a:p>
            <a:pPr lvl="1"/>
            <a:r>
              <a:rPr lang="en-US" dirty="0"/>
              <a:t>Compatible with any fluid system and any cutting type</a:t>
            </a:r>
          </a:p>
          <a:p>
            <a:pPr lvl="1"/>
            <a:r>
              <a:rPr lang="en-US" dirty="0"/>
              <a:t>Measure pressure drop, torque, axial force and cuttings bed</a:t>
            </a:r>
          </a:p>
          <a:p>
            <a:endParaRPr lang="nb-NO" dirty="0"/>
          </a:p>
          <a:p>
            <a:pPr marL="180036" indent="0">
              <a:buNone/>
            </a:pPr>
            <a:r>
              <a:rPr lang="nb-NO" dirty="0"/>
              <a:t>Performance testing of different drilling fluids.</a:t>
            </a:r>
          </a:p>
        </p:txBody>
      </p:sp>
      <p:pic>
        <p:nvPicPr>
          <p:cNvPr id="1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37" y="2201849"/>
            <a:ext cx="6199550" cy="466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U:\boss\Avd31\Prosjekt\Rifle_well\KMB\Photos\DSC003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/>
          <a:stretch/>
        </p:blipFill>
        <p:spPr bwMode="auto">
          <a:xfrm>
            <a:off x="9287202" y="168963"/>
            <a:ext cx="1877187" cy="163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02152" y="1799409"/>
            <a:ext cx="4306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Interchangeable modules enable variations in wellbore diameter or geometry</a:t>
            </a:r>
            <a:endParaRPr lang="nb-NO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2" descr="http://gemini.no/wp-content/uploads/2013/02/RilleBor-8172-700x3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5" t="23734" r="13365"/>
          <a:stretch/>
        </p:blipFill>
        <p:spPr bwMode="auto">
          <a:xfrm>
            <a:off x="7353612" y="174512"/>
            <a:ext cx="1890207" cy="162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56673" y="6045891"/>
            <a:ext cx="1352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Window for visual inspection or video</a:t>
            </a:r>
            <a:endParaRPr lang="nb-NO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243819" y="5549952"/>
            <a:ext cx="288923" cy="439368"/>
          </a:xfrm>
          <a:prstGeom prst="straightConnector1">
            <a:avLst/>
          </a:prstGeom>
          <a:noFill/>
          <a:ln w="38100" cap="rnd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5"/>
          <a:stretch/>
        </p:blipFill>
        <p:spPr bwMode="auto">
          <a:xfrm flipH="1">
            <a:off x="3823124" y="2342083"/>
            <a:ext cx="4098264" cy="25073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69689-5B03-4E44-885B-76BE89028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744" y="45474"/>
            <a:ext cx="2992273" cy="21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99" y="326554"/>
            <a:ext cx="9894770" cy="1488409"/>
          </a:xfrm>
        </p:spPr>
        <p:txBody>
          <a:bodyPr/>
          <a:lstStyle/>
          <a:p>
            <a:r>
              <a:rPr lang="nb-NO" sz="3600" dirty="0"/>
              <a:t>Example 1: Lubricant added to drilling fluid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31" y="2407805"/>
            <a:ext cx="4473909" cy="342042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Impact from lubricant concentration</a:t>
            </a:r>
          </a:p>
          <a:p>
            <a:r>
              <a:rPr lang="en-US" dirty="0"/>
              <a:t>Type of drilling fluid; OBM/WBM</a:t>
            </a:r>
          </a:p>
          <a:p>
            <a:r>
              <a:rPr lang="en-US" dirty="0"/>
              <a:t>Drilling fluid flowrate</a:t>
            </a:r>
          </a:p>
          <a:p>
            <a:r>
              <a:rPr lang="nb-NO" dirty="0" err="1"/>
              <a:t>Friction</a:t>
            </a:r>
            <a:r>
              <a:rPr lang="nb-NO" dirty="0"/>
              <a:t> </a:t>
            </a:r>
            <a:r>
              <a:rPr lang="nb-NO" dirty="0" err="1"/>
              <a:t>factor</a:t>
            </a:r>
            <a:r>
              <a:rPr lang="nb-NO" dirty="0"/>
              <a:t> </a:t>
            </a:r>
            <a:r>
              <a:rPr lang="nb-NO" dirty="0" err="1"/>
              <a:t>calculated</a:t>
            </a:r>
            <a:r>
              <a:rPr lang="nb-NO" dirty="0"/>
              <a:t> from </a:t>
            </a:r>
            <a:r>
              <a:rPr lang="nb-NO" dirty="0" err="1"/>
              <a:t>measured</a:t>
            </a:r>
            <a:r>
              <a:rPr lang="nb-NO" dirty="0"/>
              <a:t> </a:t>
            </a:r>
            <a:r>
              <a:rPr lang="nb-NO" dirty="0" err="1"/>
              <a:t>torque</a:t>
            </a:r>
            <a:endParaRPr lang="nb-NO" dirty="0"/>
          </a:p>
          <a:p>
            <a:r>
              <a:rPr lang="nb-NO" dirty="0"/>
              <a:t>Parameter: Drilling </a:t>
            </a:r>
            <a:r>
              <a:rPr lang="nb-NO" dirty="0" err="1"/>
              <a:t>string</a:t>
            </a:r>
            <a:r>
              <a:rPr lang="nb-NO" dirty="0"/>
              <a:t> </a:t>
            </a:r>
            <a:r>
              <a:rPr lang="nb-NO" dirty="0" err="1"/>
              <a:t>rotation</a:t>
            </a:r>
            <a:r>
              <a:rPr lang="nb-NO" dirty="0"/>
              <a:t>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60" y="1841406"/>
            <a:ext cx="6940663" cy="42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2173" y="2030592"/>
            <a:ext cx="675923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sz="1800" i="1" dirty="0" err="1">
                <a:solidFill>
                  <a:srgbClr val="FF0000"/>
                </a:solidFill>
              </a:rPr>
              <a:t>Friction</a:t>
            </a:r>
            <a:r>
              <a:rPr lang="nb-NO" sz="1800" i="1" dirty="0">
                <a:solidFill>
                  <a:srgbClr val="FF0000"/>
                </a:solidFill>
              </a:rPr>
              <a:t> vs. </a:t>
            </a:r>
            <a:r>
              <a:rPr lang="nb-NO" sz="1800" i="1" dirty="0" err="1">
                <a:solidFill>
                  <a:srgbClr val="FF0000"/>
                </a:solidFill>
              </a:rPr>
              <a:t>lubricant</a:t>
            </a:r>
            <a:r>
              <a:rPr lang="nb-NO" sz="1800" i="1" dirty="0">
                <a:solidFill>
                  <a:srgbClr val="FF0000"/>
                </a:solidFill>
              </a:rPr>
              <a:t> </a:t>
            </a:r>
            <a:r>
              <a:rPr lang="nb-NO" sz="1800" i="1" dirty="0" err="1">
                <a:solidFill>
                  <a:srgbClr val="FF0000"/>
                </a:solidFill>
              </a:rPr>
              <a:t>concentration</a:t>
            </a:r>
            <a:r>
              <a:rPr lang="nb-NO" sz="1800" i="1" dirty="0">
                <a:solidFill>
                  <a:srgbClr val="FF0000"/>
                </a:solidFill>
              </a:rPr>
              <a:t> at </a:t>
            </a:r>
            <a:r>
              <a:rPr lang="nb-NO" sz="1800" i="1" dirty="0" err="1">
                <a:solidFill>
                  <a:srgbClr val="FF0000"/>
                </a:solidFill>
              </a:rPr>
              <a:t>constant</a:t>
            </a:r>
            <a:r>
              <a:rPr lang="nb-NO" sz="1800" i="1" dirty="0">
                <a:solidFill>
                  <a:srgbClr val="FF0000"/>
                </a:solidFill>
              </a:rPr>
              <a:t> drilling </a:t>
            </a:r>
            <a:r>
              <a:rPr lang="nb-NO" sz="1800" i="1" dirty="0" err="1">
                <a:solidFill>
                  <a:srgbClr val="FF0000"/>
                </a:solidFill>
              </a:rPr>
              <a:t>string</a:t>
            </a:r>
            <a:r>
              <a:rPr lang="nb-NO" sz="1800" i="1" dirty="0">
                <a:solidFill>
                  <a:srgbClr val="FF0000"/>
                </a:solidFill>
              </a:rPr>
              <a:t> </a:t>
            </a:r>
            <a:r>
              <a:rPr lang="nb-NO" sz="1800" i="1" dirty="0" err="1">
                <a:solidFill>
                  <a:srgbClr val="FF0000"/>
                </a:solidFill>
              </a:rPr>
              <a:t>rotation</a:t>
            </a:r>
            <a:r>
              <a:rPr lang="nb-NO" sz="18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799" y="1293090"/>
            <a:ext cx="5123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 err="1"/>
              <a:t>Motivation</a:t>
            </a:r>
            <a:r>
              <a:rPr lang="nb-NO" sz="2700" b="1" dirty="0"/>
              <a:t>: </a:t>
            </a:r>
            <a:r>
              <a:rPr lang="nb-NO" sz="2700" b="1" dirty="0" err="1"/>
              <a:t>Stuck</a:t>
            </a:r>
            <a:r>
              <a:rPr lang="nb-NO" sz="2700" b="1" dirty="0"/>
              <a:t> pipe </a:t>
            </a:r>
            <a:r>
              <a:rPr lang="nb-NO" sz="2700" b="1" dirty="0" err="1"/>
              <a:t>avoidance</a:t>
            </a:r>
            <a:endParaRPr lang="nb-NO" sz="2700" b="1" dirty="0"/>
          </a:p>
        </p:txBody>
      </p:sp>
    </p:spTree>
    <p:extLst>
      <p:ext uri="{BB962C8B-B14F-4D97-AF65-F5344CB8AC3E}">
        <p14:creationId xmlns:p14="http://schemas.microsoft.com/office/powerpoint/2010/main" val="1063994260"/>
      </p:ext>
    </p:extLst>
  </p:cSld>
  <p:clrMapOvr>
    <a:masterClrMapping/>
  </p:clrMapOvr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437E8BBA-6947-4E25-91C8-495944816AA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Institute xmlns="97b9d05f-25aa-449b-a5c1-1420e2c26872" xsi:nil="true"/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CorpDocClassificationNbNo xmlns="8bbd4995-53b7-43e2-b62f-10947586ac31">Åpen</CorpDocClassificationNbNo>
    <CorpDocVersion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F8271AF3B681C8448BD88E7F3E1E5199" ma:contentTypeVersion="39" ma:contentTypeDescription="Opprett et nytt dokument." ma:contentTypeScope="" ma:versionID="269a1f16325e579db6833a44bd48844d">
  <xsd:schema xmlns:xsd="http://www.w3.org/2001/XMLSchema" xmlns:xs="http://www.w3.org/2001/XMLSchema" xmlns:p="http://schemas.microsoft.com/office/2006/metadata/properties" xmlns:ns2="8bbd4995-53b7-43e2-b62f-10947586ac31" xmlns:ns3="a5cbd536-8fd4-46e1-a742-44969f734dc5" xmlns:ns4="97b9d05f-25aa-449b-a5c1-1420e2c26872" targetNamespace="http://schemas.microsoft.com/office/2006/metadata/properties" ma:root="true" ma:fieldsID="03b30388f14178582abd7d8332e132b1" ns2:_="" ns3:_="" ns4:_="">
    <xsd:import namespace="8bbd4995-53b7-43e2-b62f-10947586ac31"/>
    <xsd:import namespace="a5cbd536-8fd4-46e1-a742-44969f734dc5"/>
    <xsd:import namespace="97b9d05f-25aa-449b-a5c1-1420e2c26872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2:CorpSiteZipAddress" minOccurs="0"/>
                <xsd:element ref="ns2:CorpSiteZipContact" minOccurs="0"/>
                <xsd:element ref="ns2:CorpSiteVATNumber" minOccurs="0"/>
                <xsd:element ref="ns4:CorpSiteInstitute" minOccurs="0"/>
                <xsd:element ref="ns2:CorpSiteInstituteEmail" minOccurs="0"/>
                <xsd:element ref="ns4:SharedWithUsers" minOccurs="0"/>
                <xsd:element ref="ns4:SharedWithDetails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ClassificationNbNo" minOccurs="0"/>
                <xsd:element ref="ns2:CorpDoc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 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Godkjent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Kvalitetssikret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Sub 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Klassifis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32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33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34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6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9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40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41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SiteInstituteEnUs" ma:index="4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43" nillable="true" ma:displayName="Institutt tlf" ma:internalName="CorpSiteInstitutePhone">
      <xsd:simpleType>
        <xsd:restriction base="dms:Text">
          <xsd:maxLength value="255"/>
        </xsd:restriction>
      </xsd:simpleType>
    </xsd:element>
    <xsd:element name="CorpSiteDocLanguage" ma:index="44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45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ClassificationNbNo" ma:index="46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Version" ma:index="47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bd536-8fd4-46e1-a742-44969f734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05f-25aa-449b-a5c1-1420e2c26872" elementFormDefault="qualified">
    <xsd:import namespace="http://schemas.microsoft.com/office/2006/documentManagement/types"/>
    <xsd:import namespace="http://schemas.microsoft.com/office/infopath/2007/PartnerControls"/>
    <xsd:element name="CorpSiteInstitute" ma:index="35" nillable="true" ma:displayName="Institutt" ma:internalName="CorpSiteInstitute">
      <xsd:simpleType>
        <xsd:restriction base="dms:Text">
          <xsd:maxLength value="255"/>
        </xsd:restriction>
      </xsd:simpleType>
    </xsd:element>
    <xsd:element name="SharedWithUsers" ma:index="3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EC1F9-F762-4470-81B1-33E652F33C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51F7D-D3DE-4C9E-B38E-D03051D81C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7b9d05f-25aa-449b-a5c1-1420e2c26872"/>
    <ds:schemaRef ds:uri="http://purl.org/dc/elements/1.1/"/>
    <ds:schemaRef ds:uri="http://schemas.microsoft.com/office/2006/metadata/properties"/>
    <ds:schemaRef ds:uri="8bbd4995-53b7-43e2-b62f-10947586ac31"/>
    <ds:schemaRef ds:uri="a5cbd536-8fd4-46e1-a742-44969f734dc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D74B8E-1CA7-4F1E-846C-37D69E13F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a5cbd536-8fd4-46e1-a742-44969f734dc5"/>
    <ds:schemaRef ds:uri="97b9d05f-25aa-449b-a5c1-1420e2c26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276</TotalTime>
  <Words>1259</Words>
  <Application>Microsoft Office PowerPoint</Application>
  <PresentationFormat>Widescreen</PresentationFormat>
  <Paragraphs>179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Arial Black</vt:lpstr>
      <vt:lpstr>Calibri</vt:lpstr>
      <vt:lpstr>Wingdings</vt:lpstr>
      <vt:lpstr>SINTEF Lys</vt:lpstr>
      <vt:lpstr>SINTEF Mørk</vt:lpstr>
      <vt:lpstr>Equation</vt:lpstr>
      <vt:lpstr>Drilling fluids –  Recent and future research topics addressed at SINTEF </vt:lpstr>
      <vt:lpstr>PowerPoint Presentation</vt:lpstr>
      <vt:lpstr>PowerPoint Presentation</vt:lpstr>
      <vt:lpstr>Key features drilling; parameters and flow phenomena</vt:lpstr>
      <vt:lpstr>PowerPoint Presentation</vt:lpstr>
      <vt:lpstr>PowerPoint Presentation</vt:lpstr>
      <vt:lpstr>Activities, examples</vt:lpstr>
      <vt:lpstr>Key experimental facilities I; hole cleaning loop</vt:lpstr>
      <vt:lpstr>Example 1: Lubricant added to drilling fluid </vt:lpstr>
      <vt:lpstr>Example 2: Cuttings transport efficiency </vt:lpstr>
      <vt:lpstr>PowerPoint Presentation</vt:lpstr>
      <vt:lpstr>PowerPoint Presentation</vt:lpstr>
      <vt:lpstr>PowerPoint Presentation</vt:lpstr>
      <vt:lpstr>PowerPoint Presentation</vt:lpstr>
      <vt:lpstr>Future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 Steinar Bjørkevoll</dc:creator>
  <dc:description>template by officeconsult.no</dc:description>
  <cp:lastModifiedBy>Harald Linga</cp:lastModifiedBy>
  <cp:revision>11</cp:revision>
  <dcterms:created xsi:type="dcterms:W3CDTF">2018-04-13T14:23:12Z</dcterms:created>
  <dcterms:modified xsi:type="dcterms:W3CDTF">2018-06-17T16:47:41Z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_AdHocReviewCycleID">
    <vt:i4>-622663730</vt:i4>
  </property>
  <property fmtid="{D5CDD505-2E9C-101B-9397-08002B2CF9AE}" pid="4" name="_NewReviewCycle">
    <vt:lpwstr/>
  </property>
  <property fmtid="{D5CDD505-2E9C-101B-9397-08002B2CF9AE}" pid="5" name="_EmailSubject">
    <vt:lpwstr>Web meeting on drilling fluids</vt:lpwstr>
  </property>
  <property fmtid="{D5CDD505-2E9C-101B-9397-08002B2CF9AE}" pid="6" name="_AuthorEmail">
    <vt:lpwstr>Harald.Linga@sintef.no</vt:lpwstr>
  </property>
  <property fmtid="{D5CDD505-2E9C-101B-9397-08002B2CF9AE}" pid="7" name="_AuthorEmailDisplayName">
    <vt:lpwstr>Harald Linga</vt:lpwstr>
  </property>
  <property fmtid="{D5CDD505-2E9C-101B-9397-08002B2CF9AE}" pid="8" name="ContentTypeId">
    <vt:lpwstr>0x01010031B82B69D2361148B4D8F7EC156802130800F8271AF3B681C8448BD88E7F3E1E5199</vt:lpwstr>
  </property>
  <property fmtid="{D5CDD505-2E9C-101B-9397-08002B2CF9AE}" pid="9" name="_PreviousAdHocReviewCycleID">
    <vt:i4>782079567</vt:i4>
  </property>
</Properties>
</file>