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0"/>
  </p:notesMasterIdLst>
  <p:sldIdLst>
    <p:sldId id="257" r:id="rId3"/>
    <p:sldId id="280" r:id="rId4"/>
    <p:sldId id="263" r:id="rId5"/>
    <p:sldId id="260" r:id="rId6"/>
    <p:sldId id="261" r:id="rId7"/>
    <p:sldId id="281" r:id="rId8"/>
    <p:sldId id="267" r:id="rId9"/>
    <p:sldId id="268" r:id="rId10"/>
    <p:sldId id="272" r:id="rId11"/>
    <p:sldId id="271" r:id="rId12"/>
    <p:sldId id="273" r:id="rId13"/>
    <p:sldId id="274" r:id="rId14"/>
    <p:sldId id="275" r:id="rId15"/>
    <p:sldId id="276" r:id="rId16"/>
    <p:sldId id="269" r:id="rId17"/>
    <p:sldId id="266" r:id="rId18"/>
    <p:sldId id="279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66CC"/>
    <a:srgbClr val="DC30AB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11" y="5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F9EAC-001E-46A0-A879-8B9407D05F7B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F6311-1CC4-45C7-904D-3368FBFC7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47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218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685817" indent="-263776" defTabSz="88218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55103" indent="-211021" defTabSz="88218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477145" indent="-211021" defTabSz="88218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899186" indent="-211021" defTabSz="88218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21227" indent="-211021" defTabSz="88218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743269" indent="-211021" defTabSz="88218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165310" indent="-211021" defTabSz="88218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587351" indent="-211021" defTabSz="88218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0DF2B6-34CE-4DA6-B25E-B88BB24954AF}" type="slidenum">
              <a:rPr lang="fr-FR" altLang="fr-FR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fr-FR" altLang="fr-F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oparistech.fr/index.html" TargetMode="External"/><Relationship Id="rId7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hyperlink" Target="http://www.anses.fr/index.html" TargetMode="Externa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oparistech.fr/index.html" TargetMode="External"/><Relationship Id="rId7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hyperlink" Target="http://www.anses.fr/index.html" TargetMode="Externa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DD8-A7B5-4180-8892-5292D9EBDA88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471E-0E45-4EA4-8334-C3E1C20BA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99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DD8-A7B5-4180-8892-5292D9EBDA88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471E-0E45-4EA4-8334-C3E1C20BA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14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DD8-A7B5-4180-8892-5292D9EBDA88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471E-0E45-4EA4-8334-C3E1C20BA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16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 - Institutionn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6763" y="809625"/>
            <a:ext cx="302895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5948363"/>
            <a:ext cx="8032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ANd9GcSxpZjRQkk7NdP1yU2dFvLgiR4-3EYbeLTogMRs9bVoCdpp4hU4e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6007100"/>
            <a:ext cx="18319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ous-titre 2"/>
          <p:cNvSpPr>
            <a:spLocks noGrp="1"/>
          </p:cNvSpPr>
          <p:nvPr>
            <p:ph type="subTitle" idx="1"/>
          </p:nvPr>
        </p:nvSpPr>
        <p:spPr>
          <a:xfrm>
            <a:off x="3722431" y="3937717"/>
            <a:ext cx="4755324" cy="3180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rgbClr val="8FBD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27" name="Espace réservé du texte 24"/>
          <p:cNvSpPr>
            <a:spLocks noGrp="1"/>
          </p:cNvSpPr>
          <p:nvPr>
            <p:ph type="body" sz="quarter" idx="13"/>
          </p:nvPr>
        </p:nvSpPr>
        <p:spPr>
          <a:xfrm>
            <a:off x="3722431" y="4258036"/>
            <a:ext cx="4758689" cy="287337"/>
          </a:xfrm>
        </p:spPr>
        <p:txBody>
          <a:bodyPr/>
          <a:lstStyle>
            <a:lvl1pPr marL="0" indent="0">
              <a:buNone/>
              <a:defRPr sz="1800" baseline="0">
                <a:solidFill>
                  <a:srgbClr val="636473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835696" y="2084701"/>
            <a:ext cx="6642059" cy="1584176"/>
          </a:xfrm>
        </p:spPr>
        <p:txBody>
          <a:bodyPr/>
          <a:lstStyle>
            <a:lvl1pPr algn="l">
              <a:lnSpc>
                <a:spcPts val="3900"/>
              </a:lnSpc>
              <a:defRPr sz="4000" kern="1200" spc="20" baseline="0">
                <a:solidFill>
                  <a:srgbClr val="003A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2598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- Institutionn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 txBox="1">
            <a:spLocks/>
          </p:cNvSpPr>
          <p:nvPr/>
        </p:nvSpPr>
        <p:spPr>
          <a:xfrm>
            <a:off x="8324850" y="47625"/>
            <a:ext cx="6397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DF916E61-B8F0-4DEC-A2E8-D1FF4CBC6161}" type="slidenum">
              <a:rPr lang="fr-FR" altLang="fr-FR" b="1" smtClean="0">
                <a:solidFill>
                  <a:srgbClr val="062D62"/>
                </a:solidFill>
                <a:latin typeface="Times New Roman" pitchFamily="18" charset="0"/>
              </a:rPr>
              <a:pPr algn="r">
                <a:defRPr/>
              </a:pPr>
              <a:t>‹N°›</a:t>
            </a:fld>
            <a:endParaRPr lang="fr-FR" altLang="fr-FR" b="1" smtClean="0">
              <a:solidFill>
                <a:srgbClr val="062D62"/>
              </a:solidFill>
              <a:latin typeface="Times New Roman" pitchFamily="18" charset="0"/>
            </a:endParaRPr>
          </a:p>
        </p:txBody>
      </p:sp>
      <p:pic>
        <p:nvPicPr>
          <p:cNvPr id="10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563" y="22225"/>
            <a:ext cx="14001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exte 4"/>
          <p:cNvSpPr>
            <a:spLocks/>
          </p:cNvSpPr>
          <p:nvPr/>
        </p:nvSpPr>
        <p:spPr bwMode="auto">
          <a:xfrm>
            <a:off x="1281113" y="1495425"/>
            <a:ext cx="7683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466725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5F7A3C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defRPr/>
            </a:pPr>
            <a:endParaRPr lang="fr-FR" altLang="fr-FR" smtClean="0"/>
          </a:p>
        </p:txBody>
      </p:sp>
      <p:sp>
        <p:nvSpPr>
          <p:cNvPr id="13" name="Espace réservé du texte 2"/>
          <p:cNvSpPr>
            <a:spLocks/>
          </p:cNvSpPr>
          <p:nvPr/>
        </p:nvSpPr>
        <p:spPr bwMode="auto">
          <a:xfrm>
            <a:off x="1281113" y="2332038"/>
            <a:ext cx="768350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76225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5F7A3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defRPr/>
            </a:pPr>
            <a:endParaRPr lang="fr-FR" altLang="fr-FR" smtClean="0"/>
          </a:p>
        </p:txBody>
      </p:sp>
      <p:pic>
        <p:nvPicPr>
          <p:cNvPr id="14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107113"/>
            <a:ext cx="6556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0" y="5006912"/>
            <a:ext cx="1126019" cy="372568"/>
          </a:xfrm>
        </p:spPr>
        <p:txBody>
          <a:bodyPr anchor="b" anchorCtr="0"/>
          <a:lstStyle>
            <a:lvl1pPr marL="0" indent="0" algn="r">
              <a:lnSpc>
                <a:spcPts val="1200"/>
              </a:lnSpc>
              <a:spcBef>
                <a:spcPts val="0"/>
              </a:spcBef>
              <a:buNone/>
              <a:defRPr sz="1000" cap="all" baseline="0">
                <a:solidFill>
                  <a:srgbClr val="8FBD33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0" y="5353496"/>
            <a:ext cx="1126019" cy="324541"/>
          </a:xfrm>
        </p:spPr>
        <p:txBody>
          <a:bodyPr/>
          <a:lstStyle>
            <a:lvl1pPr marL="0" indent="0" algn="r">
              <a:buNone/>
              <a:defRPr sz="800" cap="all" baseline="0">
                <a:solidFill>
                  <a:srgbClr val="8FBD33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5"/>
          </p:nvPr>
        </p:nvSpPr>
        <p:spPr>
          <a:xfrm>
            <a:off x="1288653" y="917100"/>
            <a:ext cx="2543876" cy="1802246"/>
          </a:xfrm>
        </p:spPr>
        <p:txBody>
          <a:bodyPr/>
          <a:lstStyle>
            <a:lvl1pPr marL="0" indent="0">
              <a:buNone/>
              <a:defRPr sz="1800" cap="none" spc="40" baseline="0">
                <a:solidFill>
                  <a:srgbClr val="8FBD33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6" name="Espace réservé du texte 30"/>
          <p:cNvSpPr>
            <a:spLocks noGrp="1"/>
          </p:cNvSpPr>
          <p:nvPr>
            <p:ph type="body" sz="quarter" idx="19"/>
          </p:nvPr>
        </p:nvSpPr>
        <p:spPr>
          <a:xfrm>
            <a:off x="4399067" y="4024211"/>
            <a:ext cx="4451121" cy="251075"/>
          </a:xfrm>
        </p:spPr>
        <p:txBody>
          <a:bodyPr/>
          <a:lstStyle>
            <a:lvl1pPr marL="0" indent="0">
              <a:buNone/>
              <a:defRPr sz="1600" b="0" spc="-10" baseline="0">
                <a:solidFill>
                  <a:srgbClr val="636473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2" name="Espace réservé du texte 32"/>
          <p:cNvSpPr>
            <a:spLocks noGrp="1"/>
          </p:cNvSpPr>
          <p:nvPr>
            <p:ph type="body" sz="quarter" idx="21"/>
          </p:nvPr>
        </p:nvSpPr>
        <p:spPr>
          <a:xfrm>
            <a:off x="4399067" y="4347500"/>
            <a:ext cx="4451121" cy="23519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rgbClr val="083F88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22"/>
          </p:nvPr>
        </p:nvSpPr>
        <p:spPr>
          <a:xfrm>
            <a:off x="1384300" y="2719388"/>
            <a:ext cx="2447925" cy="2473325"/>
          </a:xfrm>
        </p:spPr>
        <p:txBody>
          <a:bodyPr/>
          <a:lstStyle>
            <a:lvl1pPr>
              <a:defRPr>
                <a:solidFill>
                  <a:srgbClr val="636473"/>
                </a:solidFill>
              </a:defRPr>
            </a:lvl1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82216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- Institutionn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6763" y="809625"/>
            <a:ext cx="302895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5948363"/>
            <a:ext cx="8032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ANd9GcSxpZjRQkk7NdP1yU2dFvLgiR4-3EYbeLTogMRs9bVoCdpp4hU4e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6007100"/>
            <a:ext cx="18319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ous-titre 2"/>
          <p:cNvSpPr>
            <a:spLocks noGrp="1"/>
          </p:cNvSpPr>
          <p:nvPr>
            <p:ph type="subTitle" idx="1"/>
          </p:nvPr>
        </p:nvSpPr>
        <p:spPr>
          <a:xfrm>
            <a:off x="3722431" y="3937717"/>
            <a:ext cx="4755324" cy="3180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rgbClr val="8FBD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27" name="Espace réservé du texte 24"/>
          <p:cNvSpPr>
            <a:spLocks noGrp="1"/>
          </p:cNvSpPr>
          <p:nvPr>
            <p:ph type="body" sz="quarter" idx="13"/>
          </p:nvPr>
        </p:nvSpPr>
        <p:spPr>
          <a:xfrm>
            <a:off x="3722431" y="4258036"/>
            <a:ext cx="4758689" cy="287337"/>
          </a:xfrm>
        </p:spPr>
        <p:txBody>
          <a:bodyPr/>
          <a:lstStyle>
            <a:lvl1pPr marL="0" indent="0">
              <a:buNone/>
              <a:defRPr sz="1800" baseline="0">
                <a:solidFill>
                  <a:srgbClr val="636473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835696" y="2084701"/>
            <a:ext cx="6642059" cy="1584176"/>
          </a:xfrm>
        </p:spPr>
        <p:txBody>
          <a:bodyPr/>
          <a:lstStyle>
            <a:lvl1pPr algn="l">
              <a:lnSpc>
                <a:spcPts val="3900"/>
              </a:lnSpc>
              <a:defRPr sz="4000" kern="1200" spc="20" baseline="0">
                <a:solidFill>
                  <a:srgbClr val="003A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473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Institutionn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825" y="323850"/>
            <a:ext cx="14001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4"/>
          <p:cNvSpPr>
            <a:spLocks/>
          </p:cNvSpPr>
          <p:nvPr/>
        </p:nvSpPr>
        <p:spPr bwMode="auto">
          <a:xfrm>
            <a:off x="1281113" y="1558925"/>
            <a:ext cx="76835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2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7622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Aft>
                <a:spcPct val="0"/>
              </a:spcAft>
              <a:defRPr/>
            </a:pPr>
            <a:endParaRPr lang="fr-FR" altLang="fr-FR" smtClean="0"/>
          </a:p>
        </p:txBody>
      </p:sp>
      <p:pic>
        <p:nvPicPr>
          <p:cNvPr id="9" name="Picture 7" descr="logo AgroParisTech">
            <a:hlinkClick r:id="rId3" tooltip="Retour à l'accueil"/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5"/>
          <a:stretch>
            <a:fillRect/>
          </a:stretch>
        </p:blipFill>
        <p:spPr bwMode="auto">
          <a:xfrm>
            <a:off x="7851775" y="6330950"/>
            <a:ext cx="10763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Retour à la page d'accueil de l'Anses">
            <a:hlinkClick r:id="rId5" tooltip="Retour à la page d'accueil de Anses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6321425"/>
            <a:ext cx="11652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107113"/>
            <a:ext cx="6556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0702" y="864800"/>
            <a:ext cx="7683786" cy="433947"/>
          </a:xfrm>
        </p:spPr>
        <p:txBody>
          <a:bodyPr/>
          <a:lstStyle>
            <a:lvl1pPr algn="l">
              <a:defRPr sz="2800" spc="10"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0" y="5006912"/>
            <a:ext cx="1126019" cy="372568"/>
          </a:xfrm>
        </p:spPr>
        <p:txBody>
          <a:bodyPr anchor="b" anchorCtr="0"/>
          <a:lstStyle>
            <a:lvl1pPr marL="0" indent="0" algn="r">
              <a:lnSpc>
                <a:spcPts val="1200"/>
              </a:lnSpc>
              <a:spcBef>
                <a:spcPts val="0"/>
              </a:spcBef>
              <a:buNone/>
              <a:defRPr sz="1000" cap="all" baseline="0">
                <a:solidFill>
                  <a:srgbClr val="8FBD33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0" y="5353496"/>
            <a:ext cx="1126019" cy="324541"/>
          </a:xfrm>
        </p:spPr>
        <p:txBody>
          <a:bodyPr/>
          <a:lstStyle>
            <a:lvl1pPr marL="0" indent="0" algn="r">
              <a:buNone/>
              <a:defRPr sz="800" cap="all" baseline="0">
                <a:solidFill>
                  <a:srgbClr val="8FBD33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5"/>
          </p:nvPr>
        </p:nvSpPr>
        <p:spPr>
          <a:xfrm>
            <a:off x="1280702" y="1298748"/>
            <a:ext cx="7683786" cy="252413"/>
          </a:xfrm>
        </p:spPr>
        <p:txBody>
          <a:bodyPr/>
          <a:lstStyle>
            <a:lvl1pPr marL="0" indent="0">
              <a:buNone/>
              <a:defRPr sz="1800" cap="all" spc="-30" baseline="0">
                <a:solidFill>
                  <a:srgbClr val="636473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16"/>
          </p:nvPr>
        </p:nvSpPr>
        <p:spPr>
          <a:xfrm>
            <a:off x="1290226" y="1815977"/>
            <a:ext cx="7683375" cy="4452200"/>
          </a:xfrm>
        </p:spPr>
        <p:txBody>
          <a:bodyPr/>
          <a:lstStyle>
            <a:lvl1pPr marL="0" indent="0">
              <a:buNone/>
              <a:tabLst/>
              <a:defRPr lang="fr-FR" sz="1800" kern="1200" dirty="0" smtClean="0">
                <a:solidFill>
                  <a:srgbClr val="8FBD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rgbClr val="636473"/>
                </a:solidFill>
              </a:defRPr>
            </a:lvl2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aseline="0"/>
            </a:lvl3pPr>
            <a:lvl4pPr marL="628650" marR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FBD33"/>
              </a:buClr>
              <a:buSzTx/>
              <a:buFont typeface="Wingdings" pitchFamily="2" charset="2"/>
              <a:buChar char="§"/>
              <a:tabLst/>
              <a:defRPr lang="fr-FR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Font typeface="Wingdings" pitchFamily="2" charset="2"/>
              <a:buNone/>
              <a:tabLst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44769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- Institutionn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 txBox="1">
            <a:spLocks/>
          </p:cNvSpPr>
          <p:nvPr/>
        </p:nvSpPr>
        <p:spPr>
          <a:xfrm>
            <a:off x="8324850" y="47625"/>
            <a:ext cx="6397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F916E61-B8F0-4DEC-A2E8-D1FF4CBC6161}" type="slidenum">
              <a:rPr lang="fr-FR" altLang="fr-FR" b="1" smtClean="0">
                <a:solidFill>
                  <a:srgbClr val="062D62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b="1" smtClean="0">
              <a:solidFill>
                <a:srgbClr val="062D62"/>
              </a:solidFill>
              <a:latin typeface="Times New Roman" pitchFamily="18" charset="0"/>
            </a:endParaRPr>
          </a:p>
        </p:txBody>
      </p:sp>
      <p:pic>
        <p:nvPicPr>
          <p:cNvPr id="10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563" y="22225"/>
            <a:ext cx="14001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exte 4"/>
          <p:cNvSpPr>
            <a:spLocks/>
          </p:cNvSpPr>
          <p:nvPr/>
        </p:nvSpPr>
        <p:spPr bwMode="auto">
          <a:xfrm>
            <a:off x="1281113" y="1495425"/>
            <a:ext cx="7683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466725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5F7A3C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Aft>
                <a:spcPct val="0"/>
              </a:spcAft>
              <a:defRPr/>
            </a:pPr>
            <a:endParaRPr lang="fr-FR" altLang="fr-FR" smtClean="0">
              <a:solidFill>
                <a:srgbClr val="003A80"/>
              </a:solidFill>
            </a:endParaRPr>
          </a:p>
        </p:txBody>
      </p:sp>
      <p:sp>
        <p:nvSpPr>
          <p:cNvPr id="13" name="Espace réservé du texte 2"/>
          <p:cNvSpPr>
            <a:spLocks/>
          </p:cNvSpPr>
          <p:nvPr/>
        </p:nvSpPr>
        <p:spPr bwMode="auto">
          <a:xfrm>
            <a:off x="1281113" y="2332038"/>
            <a:ext cx="768350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76225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5F7A3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Aft>
                <a:spcPct val="0"/>
              </a:spcAft>
              <a:defRPr/>
            </a:pPr>
            <a:endParaRPr lang="fr-FR" altLang="fr-FR" smtClean="0">
              <a:solidFill>
                <a:srgbClr val="003A80"/>
              </a:solidFill>
            </a:endParaRPr>
          </a:p>
        </p:txBody>
      </p:sp>
      <p:pic>
        <p:nvPicPr>
          <p:cNvPr id="14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107113"/>
            <a:ext cx="6556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0" y="5006912"/>
            <a:ext cx="1126019" cy="372568"/>
          </a:xfrm>
        </p:spPr>
        <p:txBody>
          <a:bodyPr anchor="b" anchorCtr="0"/>
          <a:lstStyle>
            <a:lvl1pPr marL="0" indent="0" algn="r">
              <a:lnSpc>
                <a:spcPts val="1200"/>
              </a:lnSpc>
              <a:spcBef>
                <a:spcPts val="0"/>
              </a:spcBef>
              <a:buNone/>
              <a:defRPr sz="1000" cap="all" baseline="0">
                <a:solidFill>
                  <a:srgbClr val="8FBD33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0" y="5353496"/>
            <a:ext cx="1126019" cy="324541"/>
          </a:xfrm>
        </p:spPr>
        <p:txBody>
          <a:bodyPr/>
          <a:lstStyle>
            <a:lvl1pPr marL="0" indent="0" algn="r">
              <a:buNone/>
              <a:defRPr sz="800" cap="all" baseline="0">
                <a:solidFill>
                  <a:srgbClr val="8FBD33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5"/>
          </p:nvPr>
        </p:nvSpPr>
        <p:spPr>
          <a:xfrm>
            <a:off x="1288653" y="917100"/>
            <a:ext cx="2543876" cy="1802246"/>
          </a:xfrm>
        </p:spPr>
        <p:txBody>
          <a:bodyPr/>
          <a:lstStyle>
            <a:lvl1pPr marL="0" indent="0">
              <a:buNone/>
              <a:defRPr sz="1800" cap="none" spc="40" baseline="0">
                <a:solidFill>
                  <a:srgbClr val="8FBD33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6" name="Espace réservé du texte 30"/>
          <p:cNvSpPr>
            <a:spLocks noGrp="1"/>
          </p:cNvSpPr>
          <p:nvPr>
            <p:ph type="body" sz="quarter" idx="19"/>
          </p:nvPr>
        </p:nvSpPr>
        <p:spPr>
          <a:xfrm>
            <a:off x="4399067" y="4024211"/>
            <a:ext cx="4451121" cy="251075"/>
          </a:xfrm>
        </p:spPr>
        <p:txBody>
          <a:bodyPr/>
          <a:lstStyle>
            <a:lvl1pPr marL="0" indent="0">
              <a:buNone/>
              <a:defRPr sz="1600" b="0" spc="-10" baseline="0">
                <a:solidFill>
                  <a:srgbClr val="636473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2" name="Espace réservé du texte 32"/>
          <p:cNvSpPr>
            <a:spLocks noGrp="1"/>
          </p:cNvSpPr>
          <p:nvPr>
            <p:ph type="body" sz="quarter" idx="21"/>
          </p:nvPr>
        </p:nvSpPr>
        <p:spPr>
          <a:xfrm>
            <a:off x="4399067" y="4347500"/>
            <a:ext cx="4451121" cy="23519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rgbClr val="083F88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22"/>
          </p:nvPr>
        </p:nvSpPr>
        <p:spPr>
          <a:xfrm>
            <a:off x="1384300" y="2719388"/>
            <a:ext cx="2447925" cy="2473325"/>
          </a:xfrm>
        </p:spPr>
        <p:txBody>
          <a:bodyPr/>
          <a:lstStyle>
            <a:lvl1pPr>
              <a:defRPr>
                <a:solidFill>
                  <a:srgbClr val="636473"/>
                </a:solidFill>
              </a:defRPr>
            </a:lvl1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31111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- Institutionn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825" y="323850"/>
            <a:ext cx="14001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 AgroParisTech">
            <a:hlinkClick r:id="rId3" tooltip="Retour à l'accueil"/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5"/>
          <a:stretch>
            <a:fillRect/>
          </a:stretch>
        </p:blipFill>
        <p:spPr bwMode="auto">
          <a:xfrm>
            <a:off x="7851775" y="6330950"/>
            <a:ext cx="10763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Retour à la page d'accueil de l'Anses">
            <a:hlinkClick r:id="rId5" tooltip="Retour à la page d'accueil de Anses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6321425"/>
            <a:ext cx="11652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107113"/>
            <a:ext cx="6556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0" y="5006912"/>
            <a:ext cx="1126019" cy="372568"/>
          </a:xfrm>
        </p:spPr>
        <p:txBody>
          <a:bodyPr anchor="b" anchorCtr="0"/>
          <a:lstStyle>
            <a:lvl1pPr marL="0" indent="0" algn="r">
              <a:lnSpc>
                <a:spcPts val="1200"/>
              </a:lnSpc>
              <a:spcBef>
                <a:spcPts val="0"/>
              </a:spcBef>
              <a:buNone/>
              <a:defRPr sz="1000" cap="all" baseline="0">
                <a:solidFill>
                  <a:srgbClr val="8FBD33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0" y="5353496"/>
            <a:ext cx="1126019" cy="324541"/>
          </a:xfrm>
        </p:spPr>
        <p:txBody>
          <a:bodyPr/>
          <a:lstStyle>
            <a:lvl1pPr marL="0" indent="0" algn="r">
              <a:buNone/>
              <a:defRPr sz="800" cap="all" baseline="0">
                <a:solidFill>
                  <a:srgbClr val="8FBD33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Espace réservé du texte 6"/>
          <p:cNvSpPr>
            <a:spLocks noGrp="1"/>
          </p:cNvSpPr>
          <p:nvPr>
            <p:ph type="body" sz="quarter" idx="24"/>
          </p:nvPr>
        </p:nvSpPr>
        <p:spPr>
          <a:xfrm>
            <a:off x="1294154" y="857147"/>
            <a:ext cx="7541748" cy="514350"/>
          </a:xfrm>
        </p:spPr>
        <p:txBody>
          <a:bodyPr/>
          <a:lstStyle>
            <a:lvl1pPr marL="0" indent="0">
              <a:buNone/>
              <a:defRPr sz="2800" b="0">
                <a:solidFill>
                  <a:srgbClr val="003A80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25"/>
          </p:nvPr>
        </p:nvSpPr>
        <p:spPr>
          <a:xfrm>
            <a:off x="1294154" y="1828800"/>
            <a:ext cx="7541748" cy="4420348"/>
          </a:xfrm>
        </p:spPr>
        <p:txBody>
          <a:bodyPr/>
          <a:lstStyle>
            <a:lvl1pPr>
              <a:defRPr>
                <a:solidFill>
                  <a:srgbClr val="636473"/>
                </a:solidFill>
              </a:defRPr>
            </a:lvl1pPr>
          </a:lstStyle>
          <a:p>
            <a:pPr lvl="0"/>
            <a:r>
              <a:rPr lang="fr-FR" noProof="0" dirty="0" smtClean="0"/>
              <a:t>Cliquez sur l'icône pour ajouter un graphique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1732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DD8-A7B5-4180-8892-5292D9EBDA88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471E-0E45-4EA4-8334-C3E1C20BA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97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DD8-A7B5-4180-8892-5292D9EBDA88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471E-0E45-4EA4-8334-C3E1C20BA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70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DD8-A7B5-4180-8892-5292D9EBDA88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471E-0E45-4EA4-8334-C3E1C20BA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64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DD8-A7B5-4180-8892-5292D9EBDA88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471E-0E45-4EA4-8334-C3E1C20BA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57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DD8-A7B5-4180-8892-5292D9EBDA88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471E-0E45-4EA4-8334-C3E1C20BA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13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DD8-A7B5-4180-8892-5292D9EBDA88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471E-0E45-4EA4-8334-C3E1C20BA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3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DD8-A7B5-4180-8892-5292D9EBDA88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471E-0E45-4EA4-8334-C3E1C20BA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2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DD8-A7B5-4180-8892-5292D9EBDA88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471E-0E45-4EA4-8334-C3E1C20BA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38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5DD8-A7B5-4180-8892-5292D9EBDA88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A471E-0E45-4EA4-8334-C3E1C20BA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22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81113" y="990600"/>
            <a:ext cx="7683500" cy="4889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81113" y="2332038"/>
            <a:ext cx="7683500" cy="367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0" name="Espace réservé du numéro de diapositive 5"/>
          <p:cNvSpPr txBox="1">
            <a:spLocks/>
          </p:cNvSpPr>
          <p:nvPr/>
        </p:nvSpPr>
        <p:spPr>
          <a:xfrm>
            <a:off x="8210550" y="412750"/>
            <a:ext cx="639763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r" defTabSz="914400" rtl="0" eaLnBrk="1" latinLnBrk="0" hangingPunct="1">
              <a:defRPr sz="1300" kern="1200">
                <a:solidFill>
                  <a:srgbClr val="083F8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7ED4098-EC2C-4DDE-8B4D-F71A2CFB405E}" type="slidenum">
              <a:rPr lang="fr-FR" smtClean="0">
                <a:solidFill>
                  <a:srgbClr val="99CA3C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99CA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2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fr-FR" sz="2800" kern="1200" spc="10" dirty="0">
          <a:solidFill>
            <a:srgbClr val="083F88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3F8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3F8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3F8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3F8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3F8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3F8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3F8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3F8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FBD33"/>
        </a:buClr>
        <a:buFont typeface="Wingdings" pitchFamily="2" charset="2"/>
        <a:buChar char="§"/>
        <a:defRPr lang="fr-FR" sz="1600" kern="1200" spc="10" dirty="0">
          <a:solidFill>
            <a:srgbClr val="083F88"/>
          </a:solidFill>
          <a:latin typeface="Arial" pitchFamily="34" charset="0"/>
          <a:ea typeface="+mn-ea"/>
          <a:cs typeface="Arial" pitchFamily="34" charset="0"/>
        </a:defRPr>
      </a:lvl1pPr>
      <a:lvl2pPr marL="74295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texte 3"/>
          <p:cNvSpPr>
            <a:spLocks/>
          </p:cNvSpPr>
          <p:nvPr/>
        </p:nvSpPr>
        <p:spPr bwMode="auto">
          <a:xfrm>
            <a:off x="1614488" y="4002088"/>
            <a:ext cx="5805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buChar char="§"/>
              <a:tabLst>
                <a:tab pos="2066925" algn="l"/>
              </a:tabLst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fr-FR" altLang="fr-FR" sz="1400" b="1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fr-FR" altLang="fr-FR" sz="10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fr-FR" altLang="fr-FR" sz="10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fr-FR" altLang="fr-FR" sz="1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72" name="Text Box 23"/>
          <p:cNvSpPr txBox="1">
            <a:spLocks noChangeArrowheads="1"/>
          </p:cNvSpPr>
          <p:nvPr/>
        </p:nvSpPr>
        <p:spPr bwMode="auto">
          <a:xfrm>
            <a:off x="1409700" y="1889125"/>
            <a:ext cx="7543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buChar char="§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800" dirty="0" smtClean="0"/>
              <a:t>Experimental study of energy efficiency of CO2 hydrate slurry in a coil heat exchanger</a:t>
            </a:r>
            <a:endParaRPr lang="fr-FR" altLang="fr-FR" sz="2800" dirty="0">
              <a:solidFill>
                <a:schemeClr val="tx1"/>
              </a:solidFill>
            </a:endParaRPr>
          </a:p>
        </p:txBody>
      </p:sp>
      <p:sp>
        <p:nvSpPr>
          <p:cNvPr id="7173" name="Rectangle 27"/>
          <p:cNvSpPr>
            <a:spLocks noChangeArrowheads="1"/>
          </p:cNvSpPr>
          <p:nvPr/>
        </p:nvSpPr>
        <p:spPr bwMode="auto">
          <a:xfrm>
            <a:off x="950913" y="4217988"/>
            <a:ext cx="7543800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buChar char="§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2800" dirty="0"/>
              <a:t>Laurence </a:t>
            </a:r>
            <a:r>
              <a:rPr lang="fr-FR" altLang="fr-FR" sz="2800" dirty="0" smtClean="0"/>
              <a:t>FOURNAISON</a:t>
            </a:r>
            <a:r>
              <a:rPr lang="fr-FR" altLang="fr-FR" sz="2800" dirty="0" smtClean="0"/>
              <a:t>,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fr-FR" altLang="fr-FR" sz="2800" dirty="0" smtClean="0"/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2000" dirty="0" smtClean="0"/>
              <a:t>Thomas Dufour(</a:t>
            </a:r>
            <a:r>
              <a:rPr lang="fr-FR" altLang="fr-FR" sz="2000" dirty="0" err="1" smtClean="0"/>
              <a:t>PhD</a:t>
            </a:r>
            <a:r>
              <a:rPr lang="fr-FR" altLang="fr-FR" sz="2000" dirty="0" smtClean="0"/>
              <a:t>), </a:t>
            </a:r>
            <a:r>
              <a:rPr lang="fr-FR" altLang="fr-FR" sz="1800" dirty="0" smtClean="0"/>
              <a:t>Hong </a:t>
            </a:r>
            <a:r>
              <a:rPr lang="fr-FR" altLang="fr-FR" sz="1800" dirty="0"/>
              <a:t>Minh HOANG, Véronique OSSWALD, </a:t>
            </a:r>
            <a:r>
              <a:rPr lang="fr-FR" altLang="fr-FR" sz="1800" dirty="0" smtClean="0"/>
              <a:t>Jérémy OIGNET, Pascal </a:t>
            </a:r>
            <a:r>
              <a:rPr lang="fr-FR" altLang="fr-FR" sz="1800" dirty="0"/>
              <a:t>CLAIN</a:t>
            </a:r>
            <a:r>
              <a:rPr lang="fr-FR" altLang="fr-FR" sz="1800" dirty="0" smtClean="0"/>
              <a:t>,, </a:t>
            </a:r>
            <a:r>
              <a:rPr lang="fr-FR" altLang="fr-FR" sz="1800" dirty="0"/>
              <a:t>Anthony </a:t>
            </a:r>
            <a:r>
              <a:rPr lang="fr-FR" altLang="fr-FR" sz="1800" dirty="0" smtClean="0"/>
              <a:t>DELAHAYE, </a:t>
            </a:r>
            <a:endParaRPr lang="fr-FR" altLang="fr-FR" sz="1800" dirty="0"/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800" dirty="0"/>
              <a:t/>
            </a:r>
            <a:br>
              <a:rPr lang="fr-FR" altLang="fr-FR" sz="1800" dirty="0"/>
            </a:br>
            <a:r>
              <a:rPr lang="fr-FR" altLang="fr-FR" sz="1800" dirty="0"/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127000"/>
            <a:ext cx="1060450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77800"/>
            <a:ext cx="1003300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249238"/>
            <a:ext cx="1392237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206375"/>
            <a:ext cx="93980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77800"/>
            <a:ext cx="833437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8" t="18830" r="32625" b="36695"/>
          <a:stretch/>
        </p:blipFill>
        <p:spPr>
          <a:xfrm rot="5400000">
            <a:off x="42230" y="143249"/>
            <a:ext cx="1817365" cy="16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66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09"/>
          <a:stretch/>
        </p:blipFill>
        <p:spPr bwMode="auto">
          <a:xfrm>
            <a:off x="1619672" y="1412776"/>
            <a:ext cx="5358413" cy="3042858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1905207" y="4758551"/>
            <a:ext cx="603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83F88"/>
                </a:solidFill>
                <a:latin typeface="Arial" charset="0"/>
                <a:cs typeface="Arial" charset="0"/>
              </a:rPr>
              <a:t>In house </a:t>
            </a:r>
            <a:r>
              <a:rPr lang="fr-FR" sz="2400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software:    </a:t>
            </a:r>
            <a:r>
              <a:rPr lang="fr-FR" sz="2400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wt</a:t>
            </a:r>
            <a:r>
              <a:rPr lang="fr-FR" sz="2400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400" dirty="0">
                <a:solidFill>
                  <a:srgbClr val="083F88"/>
                </a:solidFill>
                <a:latin typeface="Arial" charset="0"/>
                <a:cs typeface="Arial" charset="0"/>
              </a:rPr>
              <a:t>= f(T, P, </a:t>
            </a:r>
            <a:r>
              <a:rPr lang="fr-FR" sz="2400" dirty="0" err="1">
                <a:solidFill>
                  <a:srgbClr val="083F88"/>
                </a:solidFill>
                <a:latin typeface="Arial" charset="0"/>
                <a:cs typeface="Arial" charset="0"/>
              </a:rPr>
              <a:t>x</a:t>
            </a:r>
            <a:r>
              <a:rPr lang="fr-FR" sz="2400" baseline="-25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gas</a:t>
            </a:r>
            <a:r>
              <a:rPr lang="fr-FR" sz="2400" dirty="0">
                <a:solidFill>
                  <a:srgbClr val="083F88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05397" y="332656"/>
            <a:ext cx="3302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83F88"/>
                </a:solidFill>
                <a:latin typeface="Arial" charset="0"/>
                <a:cs typeface="Arial" charset="0"/>
              </a:rPr>
              <a:t>Hydrate content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5536" y="551723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wt</a:t>
            </a:r>
            <a:r>
              <a:rPr lang="fr-FR" sz="2000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increase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	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higher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energy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available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,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higher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heat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transfer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coefficient </a:t>
            </a:r>
            <a:r>
              <a:rPr lang="fr-FR" sz="3200" b="1" dirty="0" smtClean="0">
                <a:solidFill>
                  <a:srgbClr val="92D050"/>
                </a:solidFill>
                <a:latin typeface="Arial" charset="0"/>
                <a:cs typeface="Arial" charset="0"/>
              </a:rPr>
              <a:t>+</a:t>
            </a:r>
            <a:endParaRPr lang="fr-FR" sz="2000" b="1" dirty="0">
              <a:solidFill>
                <a:srgbClr val="92D050"/>
              </a:solidFill>
              <a:latin typeface="Arial" charset="0"/>
              <a:cs typeface="Arial" charset="0"/>
            </a:endParaRPr>
          </a:p>
          <a:p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		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higher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viscosity</a:t>
            </a:r>
            <a:r>
              <a:rPr lang="fr-FR" sz="2000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-</a:t>
            </a:r>
            <a:endParaRPr lang="fr-FR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0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51520" y="332656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83F88"/>
                </a:solidFill>
                <a:latin typeface="Arial" charset="0"/>
                <a:cs typeface="Arial" charset="0"/>
              </a:rPr>
              <a:t>Energy release and pressure drop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563888" y="1206758"/>
                <a:ext cx="2888004" cy="690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𝑄</m:t>
                        </m:r>
                      </m:e>
                    </m:acc>
                    <m:r>
                      <a:rPr lang="en-US" i="1">
                        <a:solidFill>
                          <a:srgbClr val="003399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fr-FR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003399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003399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3399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fr-FR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US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𝑖𝑛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3399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US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𝑜𝑢𝑡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003399"/>
                    </a:solidFill>
                  </a:rPr>
                  <a:t> 	</a:t>
                </a:r>
                <a:r>
                  <a:rPr lang="en-US" dirty="0" smtClean="0">
                    <a:solidFill>
                      <a:srgbClr val="003399"/>
                    </a:solidFill>
                  </a:rPr>
                  <a:t>         </a:t>
                </a:r>
                <a:r>
                  <a:rPr lang="en-US" dirty="0">
                    <a:solidFill>
                      <a:srgbClr val="003399"/>
                    </a:solidFill>
                  </a:rPr>
                  <a:t>	</a:t>
                </a:r>
                <a:endParaRPr lang="fr-FR" dirty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206758"/>
                <a:ext cx="2888004" cy="690895"/>
              </a:xfrm>
              <a:prstGeom prst="rect">
                <a:avLst/>
              </a:prstGeom>
              <a:blipFill rotWithShape="1">
                <a:blip r:embed="rId2"/>
                <a:stretch>
                  <a:fillRect l="-4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755576" y="1240347"/>
            <a:ext cx="1893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Hot water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side</a:t>
            </a:r>
            <a:r>
              <a:rPr lang="fr-FR" sz="2000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2467963"/>
                <a:ext cx="8192308" cy="693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fr-FR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e>
                        <m:sub/>
                      </m:sSub>
                      <m:r>
                        <a:rPr lang="en-US" sz="1600" i="1">
                          <a:solidFill>
                            <a:srgbClr val="003399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6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fr-FR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nary>
                        <m:naryPr>
                          <m:limLoc m:val="subSup"/>
                          <m:ctrlPr>
                            <a:rPr lang="fr-FR" sz="16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fr-FR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fr-FR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FR" sz="1600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h𝑠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𝑑𝑇</m:t>
                          </m:r>
                        </m:e>
                      </m:nary>
                      <m:r>
                        <a:rPr lang="fr-FR" sz="16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16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fr-FR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fr-FR" sz="16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𝑤𝑡</m:t>
                      </m:r>
                      <m:r>
                        <a:rPr lang="fr-FR" sz="16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 </m:t>
                      </m:r>
                      <m:r>
                        <a:rPr lang="fr-FR" sz="16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𝐿</m:t>
                      </m:r>
                      <m:r>
                        <a:rPr lang="fr-FR" sz="16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6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fr-FR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nary>
                        <m:naryPr>
                          <m:limLoc m:val="subSup"/>
                          <m:ctrlPr>
                            <a:rPr lang="fr-FR" sz="16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fr-FR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fr-FR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600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fr-FR" sz="1600" i="1">
                                          <a:solidFill>
                                            <a:srgbClr val="003399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3399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3399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h𝑦𝑑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∙</m:t>
                              </m:r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𝑤𝑡</m:t>
                              </m:r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fr-FR" sz="1600" i="1">
                                          <a:solidFill>
                                            <a:srgbClr val="003399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3399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3399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𝑙𝑖𝑞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∙(1−</m:t>
                              </m:r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𝑤𝑡</m:t>
                              </m:r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𝑑𝑇</m:t>
                          </m:r>
                          <m:r>
                            <a:rPr lang="fr-FR" sz="16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1600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fr-FR" sz="16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𝑤𝑡</m:t>
                          </m:r>
                          <m:r>
                            <a:rPr lang="fr-FR" sz="16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fr-FR" sz="16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nary>
                    </m:oMath>
                  </m:oMathPara>
                </a14:m>
                <a:endParaRPr lang="fr-FR" sz="1600" dirty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67963"/>
                <a:ext cx="8192308" cy="6932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790563" y="198884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Slurry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side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7544" y="4196816"/>
                <a:ext cx="3649012" cy="768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𝜀</m:t>
                      </m:r>
                      <m:r>
                        <a:rPr lang="en-US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fr-FR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339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fr-FR" dirty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196816"/>
                <a:ext cx="3649012" cy="7684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/>
          <p:cNvSpPr txBox="1"/>
          <p:nvPr/>
        </p:nvSpPr>
        <p:spPr>
          <a:xfrm>
            <a:off x="678416" y="3604954"/>
            <a:ext cx="3158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 err="1">
                <a:solidFill>
                  <a:srgbClr val="083F88"/>
                </a:solidFill>
                <a:latin typeface="Arial" charset="0"/>
                <a:cs typeface="Arial" charset="0"/>
              </a:rPr>
              <a:t>Heat</a:t>
            </a:r>
            <a:r>
              <a:rPr lang="fr-FR" sz="2000" u="sng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u="sng" dirty="0" err="1">
                <a:solidFill>
                  <a:srgbClr val="083F88"/>
                </a:solidFill>
                <a:latin typeface="Arial" charset="0"/>
                <a:cs typeface="Arial" charset="0"/>
              </a:rPr>
              <a:t>Exchanger</a:t>
            </a:r>
            <a:r>
              <a:rPr lang="fr-FR" sz="2000" u="sng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u="sng" dirty="0" err="1">
                <a:solidFill>
                  <a:srgbClr val="083F88"/>
                </a:solidFill>
                <a:latin typeface="Arial" charset="0"/>
                <a:cs typeface="Arial" charset="0"/>
              </a:rPr>
              <a:t>efficiency</a:t>
            </a:r>
            <a:endParaRPr lang="fr-FR" sz="2000" u="sng" dirty="0">
              <a:solidFill>
                <a:srgbClr val="083F88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168247" y="4304602"/>
                <a:ext cx="1327094" cy="660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fr-FR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solidFill>
                            <a:srgbClr val="00339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fr-FR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𝜌</m:t>
                          </m:r>
                        </m:den>
                      </m:f>
                      <m:r>
                        <a:rPr lang="en-US" i="1">
                          <a:solidFill>
                            <a:srgbClr val="003399"/>
                          </a:solidFill>
                          <a:latin typeface="Cambria Math"/>
                        </a:rPr>
                        <m:t>∆</m:t>
                      </m:r>
                      <m:r>
                        <a:rPr lang="en-US" i="1">
                          <a:solidFill>
                            <a:srgbClr val="003399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fr-FR" dirty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247" y="4304602"/>
                <a:ext cx="1327094" cy="6606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5851896" y="3635732"/>
            <a:ext cx="2464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Pumping</a:t>
            </a:r>
            <a:r>
              <a:rPr lang="fr-FR" sz="2000" u="sng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power</a:t>
            </a:r>
            <a:endParaRPr lang="fr-FR" sz="2000" u="sng" dirty="0">
              <a:solidFill>
                <a:srgbClr val="083F88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998964" y="5851079"/>
                <a:ext cx="933076" cy="755656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𝜂</m:t>
                      </m:r>
                      <m:r>
                        <a:rPr lang="en-US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fr-FR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964" y="5851079"/>
                <a:ext cx="933076" cy="7556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/>
          <p:cNvSpPr txBox="1"/>
          <p:nvPr/>
        </p:nvSpPr>
        <p:spPr>
          <a:xfrm>
            <a:off x="2801799" y="5301208"/>
            <a:ext cx="3570401" cy="40011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Global performance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efficiency</a:t>
            </a:r>
            <a:endParaRPr lang="fr-FR" sz="2000" dirty="0">
              <a:solidFill>
                <a:srgbClr val="083F88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45598" y="332656"/>
            <a:ext cx="4216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rgbClr val="083F88"/>
                </a:solidFill>
                <a:latin typeface="Arial" charset="0"/>
                <a:cs typeface="Arial" charset="0"/>
              </a:rPr>
              <a:t>Experimental</a:t>
            </a:r>
            <a:r>
              <a:rPr lang="fr-FR" sz="3200" b="1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3200" b="1" dirty="0" err="1">
                <a:solidFill>
                  <a:srgbClr val="083F88"/>
                </a:solidFill>
                <a:latin typeface="Arial" charset="0"/>
                <a:cs typeface="Arial" charset="0"/>
              </a:rPr>
              <a:t>results</a:t>
            </a:r>
            <a:endParaRPr lang="fr-FR" sz="3200" b="1" dirty="0">
              <a:solidFill>
                <a:srgbClr val="083F88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19672" y="5745450"/>
            <a:ext cx="6032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Hydrate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Flowrate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: up to 160 kg.h</a:t>
            </a:r>
            <a:r>
              <a:rPr lang="fr-FR" sz="2000" baseline="30000" dirty="0">
                <a:solidFill>
                  <a:srgbClr val="083F88"/>
                </a:solidFill>
                <a:latin typeface="Arial" charset="0"/>
                <a:cs typeface="Arial" charset="0"/>
              </a:rPr>
              <a:t>-1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, </a:t>
            </a:r>
            <a:r>
              <a:rPr lang="fr-FR" sz="2000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x</a:t>
            </a:r>
            <a:r>
              <a:rPr lang="fr-FR" sz="2000" baseline="-25000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hyd</a:t>
            </a:r>
            <a:r>
              <a:rPr lang="fr-FR" sz="2000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: 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0 to 12 %</a:t>
            </a:r>
          </a:p>
          <a:p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Hot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Fluid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Temperature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: 283-293 K ; 58 kg.h</a:t>
            </a:r>
            <a:r>
              <a:rPr lang="fr-FR" sz="2000" baseline="30000" dirty="0">
                <a:solidFill>
                  <a:srgbClr val="083F88"/>
                </a:solidFill>
                <a:latin typeface="Arial" charset="0"/>
                <a:cs typeface="Arial" charset="0"/>
              </a:rPr>
              <a:t>-1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1" name="Imag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22"/>
          <a:stretch/>
        </p:blipFill>
        <p:spPr bwMode="auto">
          <a:xfrm>
            <a:off x="2267744" y="1061447"/>
            <a:ext cx="4392488" cy="4455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21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" b="68052"/>
          <a:stretch/>
        </p:blipFill>
        <p:spPr bwMode="auto">
          <a:xfrm>
            <a:off x="416459" y="1309414"/>
            <a:ext cx="3971198" cy="2463432"/>
          </a:xfrm>
          <a:prstGeom prst="rect">
            <a:avLst/>
          </a:prstGeom>
          <a:noFill/>
        </p:spPr>
      </p:pic>
      <p:pic>
        <p:nvPicPr>
          <p:cNvPr id="9" name="Imag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t="32418" b="32954"/>
          <a:stretch/>
        </p:blipFill>
        <p:spPr bwMode="auto">
          <a:xfrm>
            <a:off x="4843604" y="1309414"/>
            <a:ext cx="3936541" cy="2670156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t="66350"/>
          <a:stretch/>
        </p:blipFill>
        <p:spPr bwMode="auto">
          <a:xfrm>
            <a:off x="1252034" y="3898826"/>
            <a:ext cx="3975034" cy="2594708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23528" y="404664"/>
            <a:ext cx="5832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rgbClr val="083F88"/>
                </a:solidFill>
                <a:latin typeface="Arial" charset="0"/>
                <a:cs typeface="Arial" charset="0"/>
              </a:rPr>
              <a:t>Heat</a:t>
            </a:r>
            <a:r>
              <a:rPr lang="fr-FR" sz="3200" b="1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3200" b="1" dirty="0" err="1">
                <a:solidFill>
                  <a:srgbClr val="083F88"/>
                </a:solidFill>
                <a:latin typeface="Arial" charset="0"/>
                <a:cs typeface="Arial" charset="0"/>
              </a:rPr>
              <a:t>exchanger</a:t>
            </a:r>
            <a:r>
              <a:rPr lang="fr-FR" sz="3200" b="1" dirty="0">
                <a:solidFill>
                  <a:srgbClr val="083F88"/>
                </a:solidFill>
                <a:latin typeface="Arial" charset="0"/>
                <a:cs typeface="Arial" charset="0"/>
              </a:rPr>
              <a:t> performance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724128" y="5196180"/>
            <a:ext cx="3301096" cy="40011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Higher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efficiency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with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slurry</a:t>
            </a:r>
            <a:endParaRPr lang="fr-FR" sz="2000" dirty="0">
              <a:solidFill>
                <a:srgbClr val="083F88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" t="67734"/>
          <a:stretch/>
        </p:blipFill>
        <p:spPr bwMode="auto">
          <a:xfrm>
            <a:off x="1259632" y="1916832"/>
            <a:ext cx="6048671" cy="3168352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323528" y="474041"/>
            <a:ext cx="2964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83F88"/>
                </a:solidFill>
                <a:latin typeface="Arial" charset="0"/>
                <a:cs typeface="Arial" charset="0"/>
              </a:rPr>
              <a:t>Pressure drop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00971" y="5589240"/>
            <a:ext cx="7220246" cy="400110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Pressure drop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increases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with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mass flow rate and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solid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fraction</a:t>
            </a:r>
          </a:p>
        </p:txBody>
      </p:sp>
    </p:spTree>
    <p:extLst>
      <p:ext uri="{BB962C8B-B14F-4D97-AF65-F5344CB8AC3E}">
        <p14:creationId xmlns:p14="http://schemas.microsoft.com/office/powerpoint/2010/main" val="230666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67" y="1484784"/>
            <a:ext cx="5286288" cy="353895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332656"/>
            <a:ext cx="8521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83F88"/>
                </a:solidFill>
                <a:latin typeface="Arial" charset="0"/>
                <a:cs typeface="Arial" charset="0"/>
              </a:rPr>
              <a:t>Global performance of the heat exchanger</a:t>
            </a:r>
            <a:endParaRPr lang="fr-FR" sz="3200" b="1" dirty="0">
              <a:solidFill>
                <a:srgbClr val="083F88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63688" y="5805264"/>
            <a:ext cx="6114174" cy="70788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Higher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performance </a:t>
            </a:r>
            <a:r>
              <a:rPr lang="fr-FR" sz="2000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with</a:t>
            </a:r>
            <a:r>
              <a:rPr lang="fr-FR" sz="2000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: 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	hot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fluid</a:t>
            </a:r>
            <a:endParaRPr lang="fr-FR" sz="2000" dirty="0">
              <a:solidFill>
                <a:srgbClr val="083F88"/>
              </a:solidFill>
              <a:latin typeface="Arial" charset="0"/>
              <a:cs typeface="Arial" charset="0"/>
            </a:endParaRPr>
          </a:p>
          <a:p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		 	</a:t>
            </a:r>
            <a:r>
              <a:rPr lang="fr-FR" sz="2000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	</a:t>
            </a:r>
            <a:r>
              <a:rPr lang="fr-FR" sz="2000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12 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%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solid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7544" y="2876433"/>
                <a:ext cx="933076" cy="755656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𝜂</m:t>
                      </m:r>
                      <m:r>
                        <a:rPr lang="en-US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fr-FR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76433"/>
                <a:ext cx="933076" cy="7556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6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45754" y="323945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83F88"/>
                </a:solidFill>
                <a:latin typeface="Arial" charset="0"/>
                <a:cs typeface="Arial" charset="0"/>
              </a:rPr>
              <a:t>Conclusions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234780" y="1311151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</a:rPr>
              <a:t>Hydrates </a:t>
            </a:r>
            <a:r>
              <a:rPr lang="en-US" dirty="0">
                <a:solidFill>
                  <a:srgbClr val="003399"/>
                </a:solidFill>
              </a:rPr>
              <a:t>enhance the heat exchange thanks to the increase of the temperature difference between cold and hot fluids provided by hydrate melting</a:t>
            </a:r>
            <a:endParaRPr lang="fr-FR" dirty="0">
              <a:solidFill>
                <a:srgbClr val="00339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43384" y="2564904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While an increase of the pressure drop was observed for slurry due to a higher viscosity, it was possible to obtain a lower pressure drop than water by reducing the slurry </a:t>
            </a:r>
            <a:r>
              <a:rPr lang="en-US" dirty="0" err="1">
                <a:solidFill>
                  <a:srgbClr val="003399"/>
                </a:solidFill>
              </a:rPr>
              <a:t>flowrate</a:t>
            </a:r>
            <a:endParaRPr lang="fr-FR" dirty="0">
              <a:solidFill>
                <a:srgbClr val="00339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2241" y="3861048"/>
            <a:ext cx="6890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</a:rPr>
              <a:t>Hydrate </a:t>
            </a:r>
            <a:r>
              <a:rPr lang="en-US" dirty="0">
                <a:solidFill>
                  <a:srgbClr val="003399"/>
                </a:solidFill>
              </a:rPr>
              <a:t>slurry provides better efficiency than water since the increase in heat exchange overcomes the pumping power rise</a:t>
            </a:r>
            <a:endParaRPr lang="fr-FR" dirty="0">
              <a:solidFill>
                <a:srgbClr val="00339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7624" y="494116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</a:rPr>
              <a:t>Optimal solid fraction </a:t>
            </a:r>
            <a:r>
              <a:rPr lang="en-US" dirty="0">
                <a:solidFill>
                  <a:srgbClr val="003399"/>
                </a:solidFill>
              </a:rPr>
              <a:t>is found between 5 and 8 </a:t>
            </a:r>
            <a:r>
              <a:rPr lang="en-US" dirty="0" err="1">
                <a:solidFill>
                  <a:srgbClr val="003399"/>
                </a:solidFill>
              </a:rPr>
              <a:t>wt</a:t>
            </a:r>
            <a:r>
              <a:rPr lang="en-US" dirty="0">
                <a:solidFill>
                  <a:srgbClr val="003399"/>
                </a:solidFill>
              </a:rPr>
              <a:t>%; the optimal value shifted to higher fraction for higher power demand</a:t>
            </a:r>
            <a:endParaRPr lang="fr-FR" dirty="0">
              <a:solidFill>
                <a:srgbClr val="003399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95936" y="6165304"/>
            <a:ext cx="3679662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3399"/>
                </a:solidFill>
              </a:rPr>
              <a:t>Issue </a:t>
            </a:r>
            <a:r>
              <a:rPr lang="fr-FR" dirty="0" err="1" smtClean="0">
                <a:solidFill>
                  <a:srgbClr val="003399"/>
                </a:solidFill>
              </a:rPr>
              <a:t>concerning</a:t>
            </a:r>
            <a:r>
              <a:rPr lang="fr-FR" dirty="0" smtClean="0">
                <a:solidFill>
                  <a:srgbClr val="003399"/>
                </a:solidFill>
              </a:rPr>
              <a:t> hydrate dissociation</a:t>
            </a:r>
            <a:endParaRPr lang="fr-FR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403648" y="2060848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err="1">
                <a:solidFill>
                  <a:srgbClr val="083F88"/>
                </a:solidFill>
                <a:latin typeface="Arial" charset="0"/>
                <a:cs typeface="Arial" charset="0"/>
              </a:rPr>
              <a:t>Thank</a:t>
            </a:r>
            <a:r>
              <a:rPr lang="fr-FR" sz="3600" b="1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3600" b="1" dirty="0" err="1">
                <a:solidFill>
                  <a:srgbClr val="083F88"/>
                </a:solidFill>
                <a:latin typeface="Arial" charset="0"/>
                <a:cs typeface="Arial" charset="0"/>
              </a:rPr>
              <a:t>you</a:t>
            </a:r>
            <a:r>
              <a:rPr lang="fr-FR" sz="3600" b="1" dirty="0">
                <a:solidFill>
                  <a:srgbClr val="083F88"/>
                </a:solidFill>
                <a:latin typeface="Arial" charset="0"/>
                <a:cs typeface="Arial" charset="0"/>
              </a:rPr>
              <a:t> for </a:t>
            </a:r>
            <a:r>
              <a:rPr lang="fr-FR" sz="3600" b="1" dirty="0" err="1">
                <a:solidFill>
                  <a:srgbClr val="083F88"/>
                </a:solidFill>
                <a:latin typeface="Arial" charset="0"/>
                <a:cs typeface="Arial" charset="0"/>
              </a:rPr>
              <a:t>your</a:t>
            </a:r>
            <a:r>
              <a:rPr lang="fr-FR" sz="3600" b="1" dirty="0">
                <a:solidFill>
                  <a:srgbClr val="083F88"/>
                </a:solidFill>
                <a:latin typeface="Arial" charset="0"/>
                <a:cs typeface="Arial" charset="0"/>
              </a:rPr>
              <a:t> attention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285" y="4869160"/>
            <a:ext cx="145732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771799" y="5445224"/>
            <a:ext cx="2359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buChar char="§"/>
              <a:defRPr sz="1600">
                <a:solidFill>
                  <a:srgbClr val="083F8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 dirty="0">
                <a:latin typeface="Arial" charset="0"/>
                <a:cs typeface="Arial" charset="0"/>
              </a:rPr>
              <a:t>Projet </a:t>
            </a:r>
            <a:r>
              <a:rPr lang="fr-FR" altLang="fr-FR" sz="2400" dirty="0" err="1">
                <a:latin typeface="Arial" charset="0"/>
                <a:cs typeface="Arial" charset="0"/>
              </a:rPr>
              <a:t>Crisalhyd</a:t>
            </a:r>
            <a:endParaRPr lang="fr-FR" altLang="fr-FR" sz="2400" dirty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7789" y="3382194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solidFill>
                  <a:srgbClr val="003399"/>
                </a:solidFill>
              </a:rPr>
              <a:t>Experimental</a:t>
            </a:r>
            <a:r>
              <a:rPr lang="fr-FR" dirty="0" smtClean="0">
                <a:solidFill>
                  <a:srgbClr val="003399"/>
                </a:solidFill>
              </a:rPr>
              <a:t> </a:t>
            </a:r>
            <a:r>
              <a:rPr lang="fr-FR" dirty="0">
                <a:solidFill>
                  <a:srgbClr val="003399"/>
                </a:solidFill>
              </a:rPr>
              <a:t>and </a:t>
            </a:r>
            <a:r>
              <a:rPr lang="fr-FR" dirty="0" err="1">
                <a:solidFill>
                  <a:srgbClr val="003399"/>
                </a:solidFill>
              </a:rPr>
              <a:t>modelling</a:t>
            </a:r>
            <a:r>
              <a:rPr lang="fr-FR" dirty="0">
                <a:solidFill>
                  <a:srgbClr val="003399"/>
                </a:solidFill>
              </a:rPr>
              <a:t> </a:t>
            </a:r>
            <a:r>
              <a:rPr lang="fr-FR" dirty="0" err="1">
                <a:solidFill>
                  <a:srgbClr val="003399"/>
                </a:solidFill>
              </a:rPr>
              <a:t>study</a:t>
            </a:r>
            <a:r>
              <a:rPr lang="fr-FR" dirty="0">
                <a:solidFill>
                  <a:srgbClr val="003399"/>
                </a:solidFill>
              </a:rPr>
              <a:t> of </a:t>
            </a:r>
            <a:r>
              <a:rPr lang="fr-FR" dirty="0" err="1">
                <a:solidFill>
                  <a:srgbClr val="003399"/>
                </a:solidFill>
              </a:rPr>
              <a:t>energy</a:t>
            </a:r>
            <a:r>
              <a:rPr lang="fr-FR" dirty="0">
                <a:solidFill>
                  <a:srgbClr val="003399"/>
                </a:solidFill>
              </a:rPr>
              <a:t> </a:t>
            </a:r>
            <a:r>
              <a:rPr lang="fr-FR" dirty="0" err="1">
                <a:solidFill>
                  <a:srgbClr val="003399"/>
                </a:solidFill>
              </a:rPr>
              <a:t>efficiency</a:t>
            </a:r>
            <a:r>
              <a:rPr lang="fr-FR" dirty="0">
                <a:solidFill>
                  <a:srgbClr val="003399"/>
                </a:solidFill>
              </a:rPr>
              <a:t> of CO </a:t>
            </a:r>
            <a:r>
              <a:rPr lang="fr-FR" baseline="-25000" dirty="0">
                <a:solidFill>
                  <a:srgbClr val="003399"/>
                </a:solidFill>
              </a:rPr>
              <a:t>2</a:t>
            </a:r>
            <a:r>
              <a:rPr lang="fr-FR" dirty="0">
                <a:solidFill>
                  <a:srgbClr val="003399"/>
                </a:solidFill>
              </a:rPr>
              <a:t> hydrate </a:t>
            </a:r>
            <a:r>
              <a:rPr lang="fr-FR" dirty="0" err="1">
                <a:solidFill>
                  <a:srgbClr val="003399"/>
                </a:solidFill>
              </a:rPr>
              <a:t>slurry</a:t>
            </a:r>
            <a:r>
              <a:rPr lang="fr-FR" dirty="0">
                <a:solidFill>
                  <a:srgbClr val="003399"/>
                </a:solidFill>
              </a:rPr>
              <a:t> in a </a:t>
            </a:r>
            <a:r>
              <a:rPr lang="fr-FR" dirty="0" err="1">
                <a:solidFill>
                  <a:srgbClr val="003399"/>
                </a:solidFill>
              </a:rPr>
              <a:t>coil</a:t>
            </a:r>
            <a:r>
              <a:rPr lang="fr-FR" dirty="0">
                <a:solidFill>
                  <a:srgbClr val="003399"/>
                </a:solidFill>
              </a:rPr>
              <a:t> </a:t>
            </a:r>
            <a:r>
              <a:rPr lang="fr-FR" dirty="0" err="1">
                <a:solidFill>
                  <a:srgbClr val="003399"/>
                </a:solidFill>
              </a:rPr>
              <a:t>heat</a:t>
            </a:r>
            <a:r>
              <a:rPr lang="fr-FR" dirty="0">
                <a:solidFill>
                  <a:srgbClr val="003399"/>
                </a:solidFill>
              </a:rPr>
              <a:t> </a:t>
            </a:r>
            <a:r>
              <a:rPr lang="fr-FR" dirty="0" err="1" smtClean="0">
                <a:solidFill>
                  <a:srgbClr val="003399"/>
                </a:solidFill>
              </a:rPr>
              <a:t>exchanger</a:t>
            </a:r>
            <a:endParaRPr lang="fr-FR" dirty="0" smtClean="0">
              <a:solidFill>
                <a:srgbClr val="003399"/>
              </a:solidFill>
            </a:endParaRPr>
          </a:p>
          <a:p>
            <a:r>
              <a:rPr lang="fr-FR" dirty="0" smtClean="0">
                <a:solidFill>
                  <a:srgbClr val="003399"/>
                </a:solidFill>
              </a:rPr>
              <a:t>Dufour, T., </a:t>
            </a:r>
            <a:r>
              <a:rPr lang="fr-FR" dirty="0" err="1" smtClean="0">
                <a:solidFill>
                  <a:srgbClr val="003399"/>
                </a:solidFill>
              </a:rPr>
              <a:t>Hoa,g,H.M</a:t>
            </a:r>
            <a:r>
              <a:rPr lang="fr-FR" dirty="0" smtClean="0">
                <a:solidFill>
                  <a:srgbClr val="003399"/>
                </a:solidFill>
              </a:rPr>
              <a:t>., Oignet, J., Osswald, V., Fournaison, L., Delahaye, A.</a:t>
            </a:r>
            <a:endParaRPr lang="fr-FR" dirty="0">
              <a:solidFill>
                <a:srgbClr val="003399"/>
              </a:solidFill>
            </a:endParaRPr>
          </a:p>
          <a:p>
            <a:r>
              <a:rPr lang="fr-FR" dirty="0" smtClean="0">
                <a:solidFill>
                  <a:srgbClr val="003399"/>
                </a:solidFill>
              </a:rPr>
              <a:t>Applied Energy, Volume </a:t>
            </a:r>
            <a:r>
              <a:rPr lang="fr-FR" dirty="0">
                <a:solidFill>
                  <a:srgbClr val="003399"/>
                </a:solidFill>
              </a:rPr>
              <a:t>242, 15 May 2019, Pages 492-505 </a:t>
            </a:r>
          </a:p>
          <a:p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09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8346" y="476672"/>
            <a:ext cx="3371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0" lvl="0" indent="-361950" algn="ctr" fontAlgn="base">
              <a:spcBef>
                <a:spcPct val="0"/>
              </a:spcBef>
              <a:spcAft>
                <a:spcPct val="0"/>
              </a:spcAft>
              <a:buClr>
                <a:srgbClr val="3F4C00"/>
              </a:buClr>
              <a:defRPr/>
            </a:pPr>
            <a:r>
              <a:rPr lang="fr-FR" altLang="fr-FR" sz="3200" b="1" dirty="0" err="1">
                <a:solidFill>
                  <a:srgbClr val="083F88"/>
                </a:solidFill>
                <a:latin typeface="Arial" charset="0"/>
                <a:cs typeface="Arial" charset="0"/>
              </a:rPr>
              <a:t>Aim</a:t>
            </a:r>
            <a:r>
              <a:rPr lang="fr-FR" altLang="fr-FR" sz="3200" b="1" dirty="0">
                <a:solidFill>
                  <a:srgbClr val="083F88"/>
                </a:solidFill>
                <a:latin typeface="Arial" charset="0"/>
                <a:cs typeface="Arial" charset="0"/>
              </a:rPr>
              <a:t> and </a:t>
            </a:r>
            <a:r>
              <a:rPr lang="fr-FR" altLang="fr-FR" sz="3200" b="1" dirty="0" err="1">
                <a:solidFill>
                  <a:srgbClr val="083F88"/>
                </a:solidFill>
                <a:latin typeface="Arial" charset="0"/>
                <a:cs typeface="Arial" charset="0"/>
              </a:rPr>
              <a:t>context</a:t>
            </a:r>
            <a:endParaRPr lang="fr-FR" altLang="fr-FR" sz="3200" b="1" dirty="0">
              <a:solidFill>
                <a:srgbClr val="083F88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141" y="1311373"/>
            <a:ext cx="8347076" cy="1516063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altLang="fr-FR" sz="2000" dirty="0" smtClean="0">
                <a:latin typeface="+mn-lt"/>
              </a:rPr>
              <a:t> </a:t>
            </a:r>
            <a:r>
              <a:rPr altLang="fr-FR" sz="20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altLang="fr-FR" sz="2400" dirty="0">
                <a:solidFill>
                  <a:srgbClr val="083F88"/>
                </a:solidFill>
                <a:latin typeface="Arial" charset="0"/>
                <a:cs typeface="Arial" charset="0"/>
              </a:rPr>
              <a:t>Cold production: 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17 </a:t>
            </a:r>
            <a:r>
              <a:rPr lang="fr-FR" altLang="fr-FR" dirty="0">
                <a:solidFill>
                  <a:srgbClr val="083F88"/>
                </a:solidFill>
                <a:latin typeface="Arial" charset="0"/>
                <a:cs typeface="Arial" charset="0"/>
              </a:rPr>
              <a:t>% </a:t>
            </a:r>
            <a:r>
              <a:rPr lang="en-US" altLang="fr-FR" dirty="0">
                <a:solidFill>
                  <a:srgbClr val="083F88"/>
                </a:solidFill>
                <a:latin typeface="Arial" charset="0"/>
                <a:cs typeface="Arial" charset="0"/>
              </a:rPr>
              <a:t>of world energy consumption</a:t>
            </a:r>
            <a:r>
              <a:rPr lang="fr-FR" altLang="fr-FR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8 </a:t>
            </a:r>
            <a:r>
              <a:rPr lang="fr-FR" altLang="fr-FR" dirty="0">
                <a:solidFill>
                  <a:srgbClr val="083F88"/>
                </a:solidFill>
                <a:latin typeface="Arial" charset="0"/>
                <a:cs typeface="Arial" charset="0"/>
              </a:rPr>
              <a:t>% GES: </a:t>
            </a:r>
          </a:p>
          <a:p>
            <a:pPr lvl="2">
              <a:lnSpc>
                <a:spcPct val="80000"/>
              </a:lnSpc>
              <a:defRPr/>
            </a:pPr>
            <a:endParaRPr lang="fr-FR" altLang="fr-FR" sz="1000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defRPr/>
            </a:pPr>
            <a:endParaRPr lang="fr-FR" altLang="fr-FR" sz="1000" dirty="0" smtClean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defRPr/>
            </a:pPr>
            <a:endParaRPr lang="fr-FR" altLang="fr-FR" sz="1000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defRPr/>
            </a:pPr>
            <a:endParaRPr lang="fr-FR" altLang="fr-FR" sz="1000" dirty="0" smtClean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defRPr/>
            </a:pPr>
            <a:endParaRPr lang="fr-FR" altLang="fr-FR" sz="1000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defRPr/>
            </a:pPr>
            <a:endParaRPr lang="fr-FR" altLang="fr-FR" sz="1000" dirty="0" smtClean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defRPr/>
            </a:pPr>
            <a:endParaRPr lang="fr-FR" altLang="fr-FR" sz="1000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defRPr/>
            </a:pPr>
            <a:endParaRPr lang="fr-FR" altLang="fr-FR" sz="1000" dirty="0" smtClean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defRPr/>
            </a:pPr>
            <a:endParaRPr lang="fr-FR" altLang="fr-FR" sz="1000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defRPr/>
            </a:pPr>
            <a:endParaRPr lang="fr-FR" altLang="fr-FR" sz="1000" dirty="0" smtClean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defRPr/>
            </a:pPr>
            <a:endParaRPr lang="fr-FR" altLang="fr-FR" sz="1000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defRPr/>
            </a:pPr>
            <a:endParaRPr lang="fr-FR" altLang="fr-FR" sz="1000" dirty="0" smtClean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defRPr/>
            </a:pPr>
            <a:endParaRPr lang="fr-FR" altLang="fr-FR" sz="1000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defRPr/>
            </a:pPr>
            <a:endParaRPr lang="fr-FR" altLang="fr-FR" sz="1000" dirty="0" smtClean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defRPr/>
            </a:pPr>
            <a:endParaRPr lang="fr-FR" altLang="fr-FR" sz="1000" dirty="0" smtClean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2" y="2996952"/>
            <a:ext cx="43243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066702" y="3095089"/>
            <a:ext cx="36097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62D62"/>
                </a:solidFill>
                <a:cs typeface="Arial" charset="0"/>
              </a:rPr>
              <a:t>Prospection: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062D62"/>
                </a:solidFill>
                <a:cs typeface="Arial" charset="0"/>
              </a:rPr>
              <a:t>Increase of </a:t>
            </a:r>
            <a:r>
              <a:rPr lang="en-US" sz="1600" dirty="0" smtClean="0">
                <a:solidFill>
                  <a:srgbClr val="062D62"/>
                </a:solidFill>
                <a:cs typeface="Arial" charset="0"/>
              </a:rPr>
              <a:t>efficiency</a:t>
            </a:r>
            <a:endParaRPr lang="en-US" sz="1600" dirty="0">
              <a:solidFill>
                <a:srgbClr val="062D62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62D62"/>
              </a:solidFill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solidFill>
                  <a:srgbClr val="062D62"/>
                </a:solidFill>
                <a:cs typeface="Arial" charset="0"/>
              </a:rPr>
              <a:t>Reduction </a:t>
            </a:r>
            <a:r>
              <a:rPr lang="en-US" sz="1600" dirty="0">
                <a:solidFill>
                  <a:srgbClr val="062D62"/>
                </a:solidFill>
                <a:cs typeface="Arial" charset="0"/>
              </a:rPr>
              <a:t>of refrigerant use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62D62"/>
                </a:solidFill>
                <a:cs typeface="Arial" charset="0"/>
              </a:rPr>
              <a:t>F-GAS regulation</a:t>
            </a:r>
            <a:r>
              <a:rPr lang="en-US" sz="1600" dirty="0">
                <a:solidFill>
                  <a:srgbClr val="062D62"/>
                </a:solidFill>
                <a:cs typeface="Arial" charset="0"/>
              </a:rPr>
              <a:t>			</a:t>
            </a:r>
            <a:endParaRPr lang="en-US" dirty="0">
              <a:solidFill>
                <a:srgbClr val="062D6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896822" y="1207569"/>
            <a:ext cx="6264746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8FBD33"/>
              </a:buClr>
              <a:buFont typeface="Wingdings" pitchFamily="2" charset="2"/>
              <a:buChar char="§"/>
              <a:defRPr sz="1600">
                <a:solidFill>
                  <a:srgbClr val="083F8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None/>
              <a:defRPr/>
            </a:pPr>
            <a:r>
              <a:rPr lang="en-US" altLang="fr-FR" sz="2000" dirty="0" smtClean="0">
                <a:solidFill>
                  <a:srgbClr val="003A80"/>
                </a:solidFill>
                <a:latin typeface="Arial"/>
              </a:rPr>
              <a:t>Secondary refrigeration with thermal energy storage</a:t>
            </a:r>
          </a:p>
        </p:txBody>
      </p:sp>
      <p:sp>
        <p:nvSpPr>
          <p:cNvPr id="10243" name="Rectangle 8"/>
          <p:cNvSpPr txBox="1">
            <a:spLocks noChangeArrowheads="1"/>
          </p:cNvSpPr>
          <p:nvPr/>
        </p:nvSpPr>
        <p:spPr bwMode="auto">
          <a:xfrm>
            <a:off x="-108520" y="394940"/>
            <a:ext cx="4796209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buChar char="§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61950" indent="-361950"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3F4C00"/>
              </a:buClr>
              <a:buFontTx/>
              <a:buNone/>
              <a:defRPr/>
            </a:pPr>
            <a:r>
              <a:rPr lang="fr-FR" altLang="fr-FR" sz="3200" b="1" dirty="0" err="1"/>
              <a:t>Aim</a:t>
            </a:r>
            <a:r>
              <a:rPr lang="fr-FR" altLang="fr-FR" sz="3200" b="1" dirty="0"/>
              <a:t> and </a:t>
            </a:r>
            <a:r>
              <a:rPr lang="fr-FR" altLang="fr-FR" sz="3200" b="1" dirty="0" err="1"/>
              <a:t>context</a:t>
            </a:r>
            <a:endParaRPr lang="fr-FR" altLang="fr-FR" sz="3200" b="1" dirty="0"/>
          </a:p>
        </p:txBody>
      </p:sp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21" y="1916832"/>
            <a:ext cx="590424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086784" y="5085184"/>
            <a:ext cx="454182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Terminal unit : </a:t>
            </a:r>
            <a:r>
              <a:rPr lang="fr-FR" altLang="fr-FR" sz="20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Heat</a:t>
            </a:r>
            <a:r>
              <a:rPr lang="fr-FR" altLang="fr-FR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fr-FR" altLang="fr-FR" sz="20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exchanger</a:t>
            </a:r>
            <a:endParaRPr lang="fr-FR" altLang="fr-FR" sz="2000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Dissociation, </a:t>
            </a:r>
            <a:r>
              <a:rPr lang="fr-FR" altLang="fr-FR" sz="20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Heat</a:t>
            </a:r>
            <a:r>
              <a:rPr lang="fr-FR" altLang="fr-FR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release, </a:t>
            </a:r>
            <a:r>
              <a:rPr lang="fr-FR" altLang="fr-FR" sz="2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Efficiency</a:t>
            </a:r>
            <a:r>
              <a:rPr lang="fr-FR" altLang="fr-FR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Ellipse 1"/>
          <p:cNvSpPr/>
          <p:nvPr/>
        </p:nvSpPr>
        <p:spPr>
          <a:xfrm>
            <a:off x="6228184" y="2924944"/>
            <a:ext cx="93338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57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683568" y="4077072"/>
            <a:ext cx="4420428" cy="2390072"/>
            <a:chOff x="204" y="1566"/>
            <a:chExt cx="5080" cy="2754"/>
          </a:xfrm>
        </p:grpSpPr>
        <p:pic>
          <p:nvPicPr>
            <p:cNvPr id="9" name="Picture 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" y="1566"/>
              <a:ext cx="4761" cy="2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204" y="1616"/>
              <a:ext cx="1361" cy="226"/>
            </a:xfrm>
            <a:prstGeom prst="rect">
              <a:avLst/>
            </a:prstGeom>
            <a:solidFill>
              <a:srgbClr val="FFE59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600">
                  <a:solidFill>
                    <a:srgbClr val="003399"/>
                  </a:solidFill>
                  <a:latin typeface="Verdana" pitchFamily="34" charset="0"/>
                </a:defRPr>
              </a:lvl1pPr>
              <a:lvl2pPr marL="355600" indent="-165100">
                <a:buClr>
                  <a:schemeClr val="tx1"/>
                </a:buClr>
                <a:buChar char="•"/>
                <a:defRPr sz="2000">
                  <a:solidFill>
                    <a:srgbClr val="006600"/>
                  </a:solidFill>
                  <a:latin typeface="Verdana" pitchFamily="34" charset="0"/>
                </a:defRPr>
              </a:lvl2pPr>
              <a:lvl3pPr marL="725488" indent="-190500">
                <a:buClr>
                  <a:srgbClr val="A50021"/>
                </a:buClr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081088" indent="-26988"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195513" indent="-228600"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652713" indent="-2286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3109913" indent="-2286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567113" indent="-2286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4024313" indent="-2286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lvl="1">
                <a:lnSpc>
                  <a:spcPct val="90000"/>
                </a:lnSpc>
                <a:spcBef>
                  <a:spcPct val="40000"/>
                </a:spcBef>
              </a:pPr>
              <a:r>
                <a:rPr lang="fr-FR" altLang="fr-FR" sz="1800"/>
                <a:t>Excès de CO</a:t>
              </a:r>
              <a:r>
                <a:rPr lang="fr-FR" altLang="fr-FR" sz="1800" baseline="-25000"/>
                <a:t>2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4860032" y="2064502"/>
            <a:ext cx="39004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Latent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heat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: 374 kJ/kg</a:t>
            </a:r>
          </a:p>
          <a:p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Hydrate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domain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: 272 K to 284 K</a:t>
            </a:r>
          </a:p>
          <a:p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Pressure : 10 to 45 b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81197" y="459181"/>
            <a:ext cx="3874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 algn="ctr" fontAlgn="base">
              <a:spcBef>
                <a:spcPct val="0"/>
              </a:spcBef>
              <a:spcAft>
                <a:spcPct val="0"/>
              </a:spcAft>
              <a:buClr>
                <a:srgbClr val="3F4C00"/>
              </a:buClr>
              <a:defRPr/>
            </a:pPr>
            <a:r>
              <a:rPr lang="fr-FR" sz="3200" b="1" dirty="0">
                <a:solidFill>
                  <a:srgbClr val="083F88"/>
                </a:solidFill>
                <a:latin typeface="Arial" charset="0"/>
                <a:cs typeface="Arial" charset="0"/>
              </a:rPr>
              <a:t>CO</a:t>
            </a:r>
            <a:r>
              <a:rPr lang="fr-FR" sz="3200" b="1" baseline="-25000" dirty="0">
                <a:solidFill>
                  <a:srgbClr val="083F88"/>
                </a:solidFill>
                <a:latin typeface="Arial" charset="0"/>
                <a:cs typeface="Arial" charset="0"/>
              </a:rPr>
              <a:t>2</a:t>
            </a:r>
            <a:r>
              <a:rPr lang="fr-FR" sz="3200" b="1" dirty="0">
                <a:solidFill>
                  <a:srgbClr val="083F88"/>
                </a:solidFill>
                <a:latin typeface="Arial" charset="0"/>
                <a:cs typeface="Arial" charset="0"/>
              </a:rPr>
              <a:t> hydrate </a:t>
            </a:r>
            <a:r>
              <a:rPr lang="fr-FR" sz="3200" b="1" dirty="0" err="1">
                <a:solidFill>
                  <a:srgbClr val="083F88"/>
                </a:solidFill>
                <a:latin typeface="Arial" charset="0"/>
                <a:cs typeface="Arial" charset="0"/>
              </a:rPr>
              <a:t>slurry</a:t>
            </a:r>
            <a:endParaRPr lang="fr-FR" sz="3200" b="1" dirty="0">
              <a:solidFill>
                <a:srgbClr val="083F88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9"/>
          <a:stretch>
            <a:fillRect/>
          </a:stretch>
        </p:blipFill>
        <p:spPr bwMode="auto">
          <a:xfrm>
            <a:off x="1178476" y="1443969"/>
            <a:ext cx="1965325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0" r="44891" b="1060"/>
          <a:stretch>
            <a:fillRect/>
          </a:stretch>
        </p:blipFill>
        <p:spPr bwMode="auto">
          <a:xfrm>
            <a:off x="6287153" y="4120465"/>
            <a:ext cx="1547804" cy="147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25"/>
          <p:cNvSpPr txBox="1">
            <a:spLocks noChangeArrowheads="1"/>
          </p:cNvSpPr>
          <p:nvPr/>
        </p:nvSpPr>
        <p:spPr bwMode="auto">
          <a:xfrm>
            <a:off x="6003052" y="5805264"/>
            <a:ext cx="2062163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600">
                <a:solidFill>
                  <a:srgbClr val="083F88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>
                <a:solidFill>
                  <a:srgbClr val="083F8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600">
                <a:solidFill>
                  <a:srgbClr val="083F8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600">
                <a:solidFill>
                  <a:srgbClr val="083F8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600">
                <a:solidFill>
                  <a:srgbClr val="083F8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fr-FR" altLang="fr-FR" sz="1400" dirty="0" err="1">
                <a:latin typeface="Arial" charset="0"/>
                <a:cs typeface="Arial" charset="0"/>
              </a:rPr>
              <a:t>Ice</a:t>
            </a:r>
            <a:r>
              <a:rPr lang="fr-FR" altLang="fr-FR" sz="1400" dirty="0">
                <a:latin typeface="Arial" charset="0"/>
                <a:cs typeface="Arial" charset="0"/>
              </a:rPr>
              <a:t> </a:t>
            </a:r>
            <a:r>
              <a:rPr lang="fr-FR" altLang="fr-FR" sz="1400" dirty="0" err="1">
                <a:latin typeface="Arial" charset="0"/>
                <a:cs typeface="Arial" charset="0"/>
              </a:rPr>
              <a:t>slurry</a:t>
            </a:r>
            <a:endParaRPr lang="fr-FR" altLang="fr-FR" sz="1400" dirty="0">
              <a:latin typeface="Arial" charset="0"/>
              <a:cs typeface="Arial" charset="0"/>
            </a:endParaRPr>
          </a:p>
          <a:p>
            <a:pPr marL="0" lvl="1" algn="r">
              <a:lnSpc>
                <a:spcPct val="90000"/>
              </a:lnSpc>
              <a:spcBef>
                <a:spcPct val="0"/>
              </a:spcBef>
            </a:pPr>
            <a:r>
              <a:rPr lang="fr-FR" altLang="fr-FR" sz="1400" dirty="0">
                <a:latin typeface="Arial" charset="0"/>
                <a:cs typeface="Arial" charset="0"/>
              </a:rPr>
              <a:t>(</a:t>
            </a:r>
            <a:r>
              <a:rPr lang="fr-FR" altLang="fr-FR" sz="1400" dirty="0" err="1">
                <a:latin typeface="Arial" charset="0"/>
                <a:cs typeface="Arial" charset="0"/>
              </a:rPr>
              <a:t>Stamatiou</a:t>
            </a:r>
            <a:r>
              <a:rPr lang="fr-FR" altLang="fr-FR" sz="1400" dirty="0">
                <a:latin typeface="Arial" charset="0"/>
                <a:cs typeface="Arial" charset="0"/>
              </a:rPr>
              <a:t> et al., 2005)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654802" y="3356992"/>
            <a:ext cx="163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CO</a:t>
            </a:r>
            <a:r>
              <a:rPr lang="fr-FR" sz="2000" baseline="-25000" dirty="0">
                <a:solidFill>
                  <a:srgbClr val="083F88"/>
                </a:solidFill>
                <a:latin typeface="Arial" charset="0"/>
                <a:cs typeface="Arial" charset="0"/>
              </a:rPr>
              <a:t>2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hydrate</a:t>
            </a:r>
          </a:p>
        </p:txBody>
      </p:sp>
    </p:spTree>
    <p:extLst>
      <p:ext uri="{BB962C8B-B14F-4D97-AF65-F5344CB8AC3E}">
        <p14:creationId xmlns:p14="http://schemas.microsoft.com/office/powerpoint/2010/main" val="11816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37148"/>
            <a:ext cx="4464496" cy="280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403648" y="4365104"/>
            <a:ext cx="5421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Heat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transfer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coefficient : &gt; 2 times pure water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87624" y="5013176"/>
            <a:ext cx="6294194" cy="1015663"/>
          </a:xfrm>
          <a:prstGeom prst="rect">
            <a:avLst/>
          </a:prstGeom>
          <a:solidFill>
            <a:srgbClr val="CCFFFF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Design of the </a:t>
            </a:r>
            <a:r>
              <a:rPr lang="fr-FR" sz="2000" b="1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heat</a:t>
            </a:r>
            <a:r>
              <a:rPr lang="fr-FR" sz="2000" b="1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exchanger</a:t>
            </a:r>
            <a:r>
              <a:rPr lang="fr-FR" sz="2000" b="1" dirty="0">
                <a:solidFill>
                  <a:srgbClr val="083F88"/>
                </a:solidFill>
                <a:latin typeface="Arial" charset="0"/>
                <a:cs typeface="Arial" charset="0"/>
              </a:rPr>
              <a:t>:</a:t>
            </a:r>
            <a:endParaRPr lang="fr-FR" sz="2000" b="1" dirty="0" smtClean="0">
              <a:solidFill>
                <a:srgbClr val="083F88"/>
              </a:solidFill>
              <a:latin typeface="Arial" charset="0"/>
              <a:cs typeface="Arial" charset="0"/>
            </a:endParaRPr>
          </a:p>
          <a:p>
            <a:r>
              <a:rPr lang="fr-FR" sz="2000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Reduce</a:t>
            </a:r>
            <a:r>
              <a:rPr lang="fr-FR" sz="2000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length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when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increasing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solid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fraction</a:t>
            </a:r>
            <a:endParaRPr lang="fr-FR" sz="2000" dirty="0">
              <a:solidFill>
                <a:srgbClr val="083F88"/>
              </a:solidFill>
              <a:latin typeface="Arial" charset="0"/>
              <a:cs typeface="Arial" charset="0"/>
            </a:endParaRPr>
          </a:p>
          <a:p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Higher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ice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content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increase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viscosity</a:t>
            </a:r>
            <a:endParaRPr lang="fr-FR" sz="2000" dirty="0">
              <a:solidFill>
                <a:srgbClr val="083F88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5536" y="476672"/>
            <a:ext cx="6854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rgbClr val="083F88"/>
                </a:solidFill>
                <a:latin typeface="Arial" charset="0"/>
                <a:cs typeface="Arial" charset="0"/>
              </a:rPr>
              <a:t>Heat</a:t>
            </a:r>
            <a:r>
              <a:rPr lang="fr-FR" sz="3200" b="1" dirty="0">
                <a:solidFill>
                  <a:srgbClr val="083F88"/>
                </a:solidFill>
                <a:latin typeface="Arial" charset="0"/>
                <a:cs typeface="Arial" charset="0"/>
              </a:rPr>
              <a:t> exchange </a:t>
            </a:r>
            <a:r>
              <a:rPr lang="fr-FR" sz="3200" b="1" dirty="0" err="1">
                <a:solidFill>
                  <a:srgbClr val="083F88"/>
                </a:solidFill>
                <a:latin typeface="Arial" charset="0"/>
                <a:cs typeface="Arial" charset="0"/>
              </a:rPr>
              <a:t>with</a:t>
            </a:r>
            <a:r>
              <a:rPr lang="fr-FR" sz="3200" b="1" dirty="0">
                <a:solidFill>
                  <a:srgbClr val="083F88"/>
                </a:solidFill>
                <a:latin typeface="Arial" charset="0"/>
                <a:cs typeface="Arial" charset="0"/>
              </a:rPr>
              <a:t> hydrate </a:t>
            </a:r>
            <a:r>
              <a:rPr lang="fr-FR" sz="3200" b="1" dirty="0" err="1">
                <a:solidFill>
                  <a:srgbClr val="083F88"/>
                </a:solidFill>
                <a:latin typeface="Arial" charset="0"/>
                <a:cs typeface="Arial" charset="0"/>
              </a:rPr>
              <a:t>slurry</a:t>
            </a:r>
            <a:endParaRPr lang="fr-FR" sz="3200" b="1" dirty="0">
              <a:solidFill>
                <a:srgbClr val="083F88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9832" y="6311600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Optimization</a:t>
            </a:r>
            <a:r>
              <a:rPr lang="fr-FR" sz="2000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: Solid 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content versus tube </a:t>
            </a:r>
            <a:r>
              <a:rPr lang="fr-FR" sz="2000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length</a:t>
            </a:r>
            <a:endParaRPr lang="fr-FR" sz="2000" dirty="0">
              <a:solidFill>
                <a:srgbClr val="083F88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187624" y="2852936"/>
            <a:ext cx="6968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rgbClr val="083F88"/>
                </a:solidFill>
                <a:latin typeface="Arial" charset="0"/>
                <a:cs typeface="Arial" charset="0"/>
              </a:rPr>
              <a:t>Experimental</a:t>
            </a:r>
            <a:r>
              <a:rPr lang="fr-FR" sz="3200" b="1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3200" b="1" dirty="0" err="1">
                <a:solidFill>
                  <a:srgbClr val="083F88"/>
                </a:solidFill>
                <a:latin typeface="Arial" charset="0"/>
                <a:cs typeface="Arial" charset="0"/>
              </a:rPr>
              <a:t>device</a:t>
            </a:r>
            <a:r>
              <a:rPr lang="fr-FR" sz="3200" b="1" dirty="0">
                <a:solidFill>
                  <a:srgbClr val="083F88"/>
                </a:solidFill>
                <a:latin typeface="Arial" charset="0"/>
                <a:cs typeface="Arial" charset="0"/>
              </a:rPr>
              <a:t> and </a:t>
            </a:r>
            <a:r>
              <a:rPr lang="fr-FR" sz="3200" b="1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protocol</a:t>
            </a:r>
            <a:endParaRPr lang="fr-FR" sz="3200" b="1" dirty="0">
              <a:solidFill>
                <a:srgbClr val="083F88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2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0" r="43722" b="25310"/>
          <a:stretch/>
        </p:blipFill>
        <p:spPr bwMode="auto">
          <a:xfrm>
            <a:off x="395537" y="1052736"/>
            <a:ext cx="5112568" cy="338437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323528" y="332656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solidFill>
                  <a:srgbClr val="083F88"/>
                </a:solidFill>
                <a:latin typeface="Arial" charset="0"/>
                <a:cs typeface="Arial" charset="0"/>
              </a:rPr>
              <a:t>Experimental</a:t>
            </a:r>
            <a:r>
              <a:rPr lang="fr-FR" sz="3200" b="1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3200" b="1" dirty="0" err="1">
                <a:solidFill>
                  <a:srgbClr val="083F88"/>
                </a:solidFill>
                <a:latin typeface="Arial" charset="0"/>
                <a:cs typeface="Arial" charset="0"/>
              </a:rPr>
              <a:t>device</a:t>
            </a:r>
            <a:endParaRPr lang="fr-FR" sz="3200" b="1" dirty="0">
              <a:solidFill>
                <a:srgbClr val="083F88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44275"/>
            <a:ext cx="3888432" cy="261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2983598" y="1844824"/>
            <a:ext cx="2052227" cy="10081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444208" y="1844824"/>
            <a:ext cx="16230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Mass flow </a:t>
            </a:r>
            <a:endParaRPr lang="fr-FR" sz="2000" dirty="0" smtClean="0">
              <a:solidFill>
                <a:srgbClr val="083F88"/>
              </a:solidFill>
              <a:latin typeface="Arial" charset="0"/>
              <a:cs typeface="Arial" charset="0"/>
            </a:endParaRPr>
          </a:p>
          <a:p>
            <a:r>
              <a:rPr lang="fr-FR" sz="2000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Temperature</a:t>
            </a:r>
            <a:endParaRPr lang="fr-FR" sz="2000" dirty="0">
              <a:solidFill>
                <a:srgbClr val="083F88"/>
              </a:solidFill>
              <a:latin typeface="Arial" charset="0"/>
              <a:cs typeface="Arial" charset="0"/>
            </a:endParaRPr>
          </a:p>
          <a:p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Pressure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528" y="4941168"/>
            <a:ext cx="4506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Viscosity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: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capillary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viscosimeter</a:t>
            </a:r>
            <a:endParaRPr lang="fr-FR" sz="2000" dirty="0">
              <a:solidFill>
                <a:srgbClr val="083F88"/>
              </a:solidFill>
              <a:latin typeface="Arial" charset="0"/>
              <a:cs typeface="Arial" charset="0"/>
            </a:endParaRPr>
          </a:p>
          <a:p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Heat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transfer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coefficient : </a:t>
            </a:r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heating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 tube</a:t>
            </a:r>
          </a:p>
        </p:txBody>
      </p:sp>
    </p:spTree>
    <p:extLst>
      <p:ext uri="{BB962C8B-B14F-4D97-AF65-F5344CB8AC3E}">
        <p14:creationId xmlns:p14="http://schemas.microsoft.com/office/powerpoint/2010/main" val="237167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7236296" y="2004864"/>
            <a:ext cx="936104" cy="920080"/>
          </a:xfrm>
          <a:prstGeom prst="ellipse">
            <a:avLst/>
          </a:prstGeom>
          <a:solidFill>
            <a:srgbClr val="DC30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5194300" cy="320040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020963" y="5703639"/>
            <a:ext cx="4135213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83F88"/>
                </a:solidFill>
                <a:latin typeface="Arial" charset="0"/>
                <a:cs typeface="Arial" charset="0"/>
              </a:rPr>
              <a:t>Counter</a:t>
            </a:r>
            <a:r>
              <a:rPr lang="fr-FR" sz="2400" dirty="0">
                <a:solidFill>
                  <a:srgbClr val="083F88"/>
                </a:solidFill>
                <a:latin typeface="Arial" charset="0"/>
                <a:cs typeface="Arial" charset="0"/>
              </a:rPr>
              <a:t> flow </a:t>
            </a:r>
            <a:r>
              <a:rPr lang="fr-FR" sz="2400" dirty="0" err="1">
                <a:solidFill>
                  <a:srgbClr val="083F88"/>
                </a:solidFill>
                <a:latin typeface="Arial" charset="0"/>
                <a:cs typeface="Arial" charset="0"/>
              </a:rPr>
              <a:t>heat</a:t>
            </a:r>
            <a:r>
              <a:rPr lang="fr-FR" sz="2400" dirty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400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exchanger</a:t>
            </a:r>
            <a:endParaRPr lang="fr-FR" sz="2400" dirty="0">
              <a:solidFill>
                <a:srgbClr val="083F88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83768" y="4725144"/>
            <a:ext cx="2817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4 thermocouples :</a:t>
            </a:r>
          </a:p>
          <a:p>
            <a:r>
              <a:rPr lang="fr-FR" sz="2000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Inlet</a:t>
            </a:r>
            <a:r>
              <a:rPr lang="fr-FR" sz="2000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/</a:t>
            </a:r>
            <a:r>
              <a:rPr lang="fr-FR" sz="2000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outlet</a:t>
            </a:r>
            <a:r>
              <a:rPr lang="fr-FR" sz="2000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water, </a:t>
            </a:r>
            <a:r>
              <a:rPr lang="fr-FR" sz="2000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slurry</a:t>
            </a:r>
            <a:endParaRPr lang="fr-FR" sz="2000" dirty="0">
              <a:solidFill>
                <a:srgbClr val="083F88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6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The </a:t>
            </a:r>
            <a:r>
              <a:rPr lang="fr-FR" sz="3200" b="1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heat</a:t>
            </a:r>
            <a:r>
              <a:rPr lang="fr-FR" sz="3200" b="1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3200" b="1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exchanger</a:t>
            </a:r>
            <a:endParaRPr lang="fr-FR" sz="3200" b="1" dirty="0">
              <a:solidFill>
                <a:srgbClr val="083F88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380312" y="2149090"/>
            <a:ext cx="648072" cy="6480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732240" y="3260178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083F88"/>
                </a:solidFill>
                <a:latin typeface="Arial" charset="0"/>
                <a:cs typeface="Arial" charset="0"/>
              </a:rPr>
              <a:t>Slurry</a:t>
            </a:r>
            <a:endParaRPr lang="fr-FR" sz="2000" dirty="0">
              <a:solidFill>
                <a:srgbClr val="083F88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467344" y="1268760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Hot water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60076" y="3886231"/>
            <a:ext cx="1614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D</a:t>
            </a:r>
            <a:r>
              <a:rPr lang="fr-FR" sz="2000" baseline="-25000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in</a:t>
            </a:r>
            <a:r>
              <a:rPr lang="fr-FR" sz="2000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: 7,7 mm</a:t>
            </a:r>
          </a:p>
          <a:p>
            <a:pPr lvl="0"/>
            <a:r>
              <a:rPr lang="fr-FR" sz="2000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D</a:t>
            </a:r>
            <a:r>
              <a:rPr lang="fr-FR" sz="2000" baseline="-25000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ex</a:t>
            </a:r>
            <a:r>
              <a:rPr lang="fr-FR" sz="2000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: </a:t>
            </a:r>
            <a:r>
              <a:rPr lang="fr-FR" sz="2000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9,5 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mm</a:t>
            </a:r>
          </a:p>
        </p:txBody>
      </p:sp>
      <p:cxnSp>
        <p:nvCxnSpPr>
          <p:cNvPr id="20" name="Connecteur droit avec flèche 19"/>
          <p:cNvCxnSpPr>
            <a:stCxn id="12" idx="0"/>
          </p:cNvCxnSpPr>
          <p:nvPr/>
        </p:nvCxnSpPr>
        <p:spPr>
          <a:xfrm flipV="1">
            <a:off x="7159601" y="2564904"/>
            <a:ext cx="501261" cy="6952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7894758" y="1668869"/>
            <a:ext cx="281105" cy="4707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5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53" y="3356063"/>
            <a:ext cx="4868877" cy="2848048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323528" y="3861048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P: 27 bar, </a:t>
            </a:r>
            <a:endParaRPr lang="fr-FR" sz="2000" dirty="0" smtClean="0">
              <a:solidFill>
                <a:srgbClr val="083F88"/>
              </a:solidFill>
              <a:latin typeface="Arial" charset="0"/>
              <a:cs typeface="Arial" charset="0"/>
            </a:endParaRPr>
          </a:p>
          <a:p>
            <a:r>
              <a:rPr lang="fr-FR" sz="2000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T</a:t>
            </a:r>
            <a:r>
              <a:rPr lang="fr-FR" sz="2000" baseline="-25000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hot</a:t>
            </a:r>
            <a:r>
              <a:rPr lang="fr-FR" sz="2000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:293 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K</a:t>
            </a:r>
            <a:r>
              <a:rPr lang="fr-FR" sz="2000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;</a:t>
            </a:r>
          </a:p>
          <a:p>
            <a:r>
              <a:rPr lang="fr-FR" sz="2000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wt</a:t>
            </a:r>
            <a:r>
              <a:rPr lang="fr-FR" sz="2000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: </a:t>
            </a:r>
            <a:r>
              <a:rPr lang="fr-FR" sz="2000" dirty="0">
                <a:solidFill>
                  <a:srgbClr val="083F88"/>
                </a:solidFill>
                <a:latin typeface="Arial" charset="0"/>
                <a:cs typeface="Arial" charset="0"/>
              </a:rPr>
              <a:t>12%</a:t>
            </a:r>
          </a:p>
        </p:txBody>
      </p:sp>
      <p:pic>
        <p:nvPicPr>
          <p:cNvPr id="12" name="Imag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90"/>
          <a:stretch/>
        </p:blipFill>
        <p:spPr bwMode="auto">
          <a:xfrm>
            <a:off x="2166177" y="43695"/>
            <a:ext cx="4995027" cy="3312368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23528" y="33265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Protocol</a:t>
            </a:r>
            <a:endParaRPr lang="fr-FR" sz="3200" b="1" dirty="0">
              <a:solidFill>
                <a:srgbClr val="083F88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1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STEA Vert Masque v1">
  <a:themeElements>
    <a:clrScheme name="Irstea Institutionnel">
      <a:dk1>
        <a:srgbClr val="003A80"/>
      </a:dk1>
      <a:lt1>
        <a:sysClr val="window" lastClr="FFFFFF"/>
      </a:lt1>
      <a:dk2>
        <a:srgbClr val="009EE0"/>
      </a:dk2>
      <a:lt2>
        <a:srgbClr val="FFFFFF"/>
      </a:lt2>
      <a:accent1>
        <a:srgbClr val="A4C400"/>
      </a:accent1>
      <a:accent2>
        <a:srgbClr val="009EE0"/>
      </a:accent2>
      <a:accent3>
        <a:srgbClr val="083F88"/>
      </a:accent3>
      <a:accent4>
        <a:srgbClr val="85CCD1"/>
      </a:accent4>
      <a:accent5>
        <a:srgbClr val="702283"/>
      </a:accent5>
      <a:accent6>
        <a:srgbClr val="AF1280"/>
      </a:accent6>
      <a:hlink>
        <a:srgbClr val="009EE0"/>
      </a:hlink>
      <a:folHlink>
        <a:srgbClr val="A4C400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88FE13EA3E48234EAC2684C63EC89CE1" ma:contentTypeVersion="47" ma:contentTypeDescription="Opprett et nytt dokument." ma:contentTypeScope="" ma:versionID="08edf8900b6e715791fa2f21bce677d9">
  <xsd:schema xmlns:xsd="http://www.w3.org/2001/XMLSchema" xmlns:xs="http://www.w3.org/2001/XMLSchema" xmlns:p="http://schemas.microsoft.com/office/2006/metadata/properties" xmlns:ns2="8bbd4995-53b7-43e2-b62f-10947586ac31" xmlns:ns3="a5cbd536-8fd4-46e1-a742-44969f734dc5" xmlns:ns4="97b9d05f-25aa-449b-a5c1-1420e2c26872" targetNamespace="http://schemas.microsoft.com/office/2006/metadata/properties" ma:root="true" ma:fieldsID="8fb237be3f861a3b9d8a3e5098278cbd" ns2:_="" ns3:_="" ns4:_="">
    <xsd:import namespace="8bbd4995-53b7-43e2-b62f-10947586ac31"/>
    <xsd:import namespace="a5cbd536-8fd4-46e1-a742-44969f734dc5"/>
    <xsd:import namespace="97b9d05f-25aa-449b-a5c1-1420e2c26872"/>
    <xsd:element name="properties">
      <xsd:complexType>
        <xsd:sequence>
          <xsd:element name="documentManagement">
            <xsd:complexType>
              <xsd:all>
                <xsd:element ref="ns2:ArchiveStatus" minOccurs="0"/>
                <xsd:element ref="ns2:CorpWorkflowApproval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CorpSiteReportNumber" minOccurs="0"/>
                <xsd:element ref="ns2:CorpSiteISBN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DocumentAuthor" minOccurs="0"/>
                <xsd:element ref="ns3:MediaServiceMetadata" minOccurs="0"/>
                <xsd:element ref="ns3:MediaServiceFastMetadata" minOccurs="0"/>
                <xsd:element ref="ns2:CorpSiteZipAddress" minOccurs="0"/>
                <xsd:element ref="ns2:CorpSiteZipContact" minOccurs="0"/>
                <xsd:element ref="ns2:CorpSiteVATNumber" minOccurs="0"/>
                <xsd:element ref="ns4:CorpSiteInstitute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ClassificationNbNo" minOccurs="0"/>
                <xsd:element ref="ns2:CorpDocVersion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ArchiveStatus" ma:index="8" nillable="true" ma:displayName="Arkivstatus" ma:internalName="ArchiveStatus">
      <xsd:simpleType>
        <xsd:restriction base="dms:Text">
          <xsd:maxLength value="255"/>
        </xsd:restriction>
      </xsd:simpleType>
    </xsd:element>
    <xsd:element name="CorpWorkflowApproval" ma:index="9" nillable="true" ma:displayName="Status godkjenning" ma:internalName="CorpWorkflowApproval">
      <xsd:simpleType>
        <xsd:restriction base="dms:Text">
          <xsd:maxLength value="255"/>
        </xsd:restriction>
      </xsd:simpleType>
    </xsd:element>
    <xsd:element name="CorpWorkflowFeedback" ma:index="10" nillable="true" ma:displayName="Status kvalitetssikring" ma:internalName="CorpWorkflowFeedback">
      <xsd:simpleType>
        <xsd:restriction base="dms:Text">
          <xsd:maxLength value="255"/>
        </xsd:restriction>
      </xsd:simpleType>
    </xsd:element>
    <xsd:element name="CorpSiteProjectNumber" ma:index="11" nillable="true" ma:displayName="Prosjektnumm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12" nillable="true" ma:displayName="Prosjektnavn" ma:internalName="CorpSiteProjectName">
      <xsd:simpleType>
        <xsd:restriction base="dms:Text">
          <xsd:maxLength value="255"/>
        </xsd:restriction>
      </xsd:simpleType>
    </xsd:element>
    <xsd:element name="CorpSiteSubTitle" ma:index="13" nillable="true" ma:displayName="Sub Tittel" ma:internalName="CorpSiteSubTitle">
      <xsd:simpleType>
        <xsd:restriction base="dms:Text">
          <xsd:maxLength value="255"/>
        </xsd:restriction>
      </xsd:simpleType>
    </xsd:element>
    <xsd:element name="CorpSiteAccess" ma:index="14" nillable="true" ma:displayName="Lesetilgang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15" nillable="true" ma:displayName="Klassifisering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16" nillable="true" ma:displayName="Tags" ma:internalName="CorpSiteTags">
      <xsd:simpleType>
        <xsd:restriction base="dms:Text">
          <xsd:maxLength value="255"/>
        </xsd:restriction>
      </xsd:simpleType>
    </xsd:element>
    <xsd:element name="CorpSiteProjectQA" ma:index="17" nillable="true" ma:displayName="Kvalitestsansvarlig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18" nillable="true" ma:displayName="Prosjektei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19" nillable="true" ma:displayName="Prosjektle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ReportNumber" ma:index="20" nillable="true" ma:displayName="Rapport nummer" ma:internalName="CorpSiteReportNumber">
      <xsd:simpleType>
        <xsd:restriction base="dms:Text">
          <xsd:maxLength value="255"/>
        </xsd:restriction>
      </xsd:simpleType>
    </xsd:element>
    <xsd:element name="CorpSiteISBN" ma:index="21" nillable="true" ma:displayName="ISBN" ma:internalName="CorpSiteISBN">
      <xsd:simpleType>
        <xsd:restriction base="dms:Text">
          <xsd:maxLength value="255"/>
        </xsd:restriction>
      </xsd:simpleType>
    </xsd:element>
    <xsd:element name="CorpSiteCoAuthors" ma:index="22" nillable="true" ma:displayName="Medforfattere" ma:internalName="CorpSiteCoAuthors">
      <xsd:simpleType>
        <xsd:restriction base="dms:Text">
          <xsd:maxLength value="255"/>
        </xsd:restriction>
      </xsd:simpleType>
    </xsd:element>
    <xsd:element name="CorpSiteRecipientCompany" ma:index="23" nillable="true" ma:displayName="Mottakende selskap" ma:internalName="CorpSiteRecipientCompany">
      <xsd:simpleType>
        <xsd:restriction base="dms:Text">
          <xsd:maxLength value="255"/>
        </xsd:restriction>
      </xsd:simpleType>
    </xsd:element>
    <xsd:element name="CorpSiteRecipientPerson" ma:index="24" nillable="true" ma:displayName="Mottakende person" ma:internalName="CorpSiteRecipientPerson">
      <xsd:simpleType>
        <xsd:restriction base="dms:Text">
          <xsd:maxLength value="255"/>
        </xsd:restriction>
      </xsd:simpleType>
    </xsd:element>
    <xsd:element name="CorpSiteOurRef" ma:index="25" nillable="true" ma:displayName="Vår ref" ma:internalName="CorpSiteOurRef">
      <xsd:simpleType>
        <xsd:restriction base="dms:Text">
          <xsd:maxLength value="255"/>
        </xsd:restriction>
      </xsd:simpleType>
    </xsd:element>
    <xsd:element name="CorpSiteDocumentAuthor" ma:index="26" nillable="true" ma:displayName="Hovedforfatter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ZipAddress" ma:index="29" nillable="true" ma:displayName="Adresse" ma:internalName="CorpSiteZipAddress">
      <xsd:simpleType>
        <xsd:restriction base="dms:Note">
          <xsd:maxLength value="255"/>
        </xsd:restriction>
      </xsd:simpleType>
    </xsd:element>
    <xsd:element name="CorpSiteZipContact" ma:index="30" nillable="true" ma:displayName="Kontakt" ma:internalName="CorpSiteZipContact">
      <xsd:simpleType>
        <xsd:restriction base="dms:Note">
          <xsd:maxLength value="255"/>
        </xsd:restriction>
      </xsd:simpleType>
    </xsd:element>
    <xsd:element name="CorpSiteVATNumber" ma:index="31" nillable="true" ma:displayName="Foretaksnummer" ma:internalName="CorpSiteVATNumber">
      <xsd:simpleType>
        <xsd:restriction base="dms:Text">
          <xsd:maxLength value="255"/>
        </xsd:restriction>
      </xsd:simpleType>
    </xsd:element>
    <xsd:element name="CorpSiteInstituteEmail" ma:index="33" nillable="true" ma:displayName="E-post institutt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34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35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36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SiteInstituteEnUs" ma:index="37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38" nillable="true" ma:displayName="Institutt tlf" ma:internalName="CorpSiteInstitutePhone">
      <xsd:simpleType>
        <xsd:restriction base="dms:Text">
          <xsd:maxLength value="255"/>
        </xsd:restriction>
      </xsd:simpleType>
    </xsd:element>
    <xsd:element name="CorpSiteDocLanguage" ma:index="39" nillable="true" ma:displayName="Språk" ma:internalName="CorpSiteDocLanguage">
      <xsd:simpleType>
        <xsd:restriction base="dms:Text">
          <xsd:maxLength value="255"/>
        </xsd:restriction>
      </xsd:simpleType>
    </xsd:element>
    <xsd:element name="CorpDocInstitute" ma:index="40" nillable="true" ma:displayName="Institutt" ma:internalName="CorpDocInstitute">
      <xsd:simpleType>
        <xsd:restriction base="dms:Text">
          <xsd:maxLength value="255"/>
        </xsd:restriction>
      </xsd:simpleType>
    </xsd:element>
    <xsd:element name="CorpDocClassificationNbNo" ma:index="41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Version" ma:index="42" nillable="true" ma:displayName="Versjon" ma:internalName="CorpDocVers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bd536-8fd4-46e1-a742-44969f734d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4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46" nillable="true" ma:displayName="Tags" ma:internalName="MediaServiceAutoTags" ma:readOnly="true">
      <xsd:simpleType>
        <xsd:restriction base="dms:Text"/>
      </xsd:simpleType>
    </xsd:element>
    <xsd:element name="MediaServiceLocation" ma:index="47" nillable="true" ma:displayName="Location" ma:internalName="MediaServiceLocation" ma:readOnly="true">
      <xsd:simpleType>
        <xsd:restriction base="dms:Text"/>
      </xsd:simpleType>
    </xsd:element>
    <xsd:element name="MediaServiceOCR" ma:index="4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9d05f-25aa-449b-a5c1-1420e2c26872" elementFormDefault="qualified">
    <xsd:import namespace="http://schemas.microsoft.com/office/2006/documentManagement/types"/>
    <xsd:import namespace="http://schemas.microsoft.com/office/infopath/2007/PartnerControls"/>
    <xsd:element name="CorpSiteInstitute" ma:index="32" nillable="true" ma:displayName="Institutt" ma:internalName="CorpSiteInstitute">
      <xsd:simpleType>
        <xsd:restriction base="dms:Text">
          <xsd:maxLength value="255"/>
        </xsd:restriction>
      </xsd:simpleType>
    </xsd:element>
    <xsd:element name="SharedWithUsers" ma:index="4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rpSiteInstitute xmlns="97b9d05f-25aa-449b-a5c1-1420e2c26872" xsi:nil="true"/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WorkflowFeedback xmlns="8bbd4995-53b7-43e2-b62f-10947586ac31" xsi:nil="true"/>
    <CorpSiteAccess xmlns="8bbd4995-53b7-43e2-b62f-10947586ac31">Kun navngitte medlemmer</CorpSiteAccess>
    <CorpSiteRecipientPerson xmlns="8bbd4995-53b7-43e2-b62f-10947586ac31" xsi:nil="true"/>
    <CorpSiteProjectNumber xmlns="8bbd4995-53b7-43e2-b62f-10947586ac31" xsi:nil="true"/>
    <CorpSiteProjectName xmlns="8bbd4995-53b7-43e2-b62f-10947586ac31" xsi:nil="true"/>
    <CorpDocInstitute xmlns="8bbd4995-53b7-43e2-b62f-10947586ac31" xsi:nil="true"/>
    <CorpSiteInstitutePhone xmlns="8bbd4995-53b7-43e2-b62f-10947586ac31" xsi:nil="true"/>
    <CorpSiteProjectOwner xmlns="8bbd4995-53b7-43e2-b62f-10947586ac31">
      <UserInfo>
        <DisplayName/>
        <AccountId xsi:nil="true"/>
        <AccountType/>
      </UserInfo>
    </CorpSiteProjectOwner>
    <CorpDocPageClassificationNbNo xmlns="8bbd4995-53b7-43e2-b62f-10947586ac31">Åpen</CorpDocPageClassificationNbNo>
    <CorpDocClassificationEnUs xmlns="8bbd4995-53b7-43e2-b62f-10947586ac31">Unrestricted</CorpDocClassificationEnUs>
    <CorpDocClassificationNbNo xmlns="8bbd4995-53b7-43e2-b62f-10947586ac31">Åpen</CorpDocClassificationNbNo>
    <CorpSiteClassification xmlns="8bbd4995-53b7-43e2-b62f-10947586ac31">Åpen</CorpSiteClassification>
    <CorpSiteInstituteEmail xmlns="8bbd4995-53b7-43e2-b62f-10947586ac31" xsi:nil="true"/>
    <CorpSiteCoAuthor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InstituteEnU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ArchiveStatus xmlns="8bbd4995-53b7-43e2-b62f-10947586ac31" xsi:nil="true"/>
    <CorpSiteProjectQA xmlns="8bbd4995-53b7-43e2-b62f-10947586ac31">
      <UserInfo>
        <DisplayName/>
        <AccountId xsi:nil="true"/>
        <AccountType/>
      </UserInfo>
    </CorpSiteProjectQA>
    <CorpSiteZipAddress xmlns="8bbd4995-53b7-43e2-b62f-10947586ac31" xsi:nil="true"/>
    <CorpSiteVATNumber xmlns="8bbd4995-53b7-43e2-b62f-10947586ac31" xsi:nil="true"/>
    <CorpSiteReportNumber xmlns="8bbd4995-53b7-43e2-b62f-10947586ac31" xsi:nil="true"/>
    <CorpSiteOurRef xmlns="8bbd4995-53b7-43e2-b62f-10947586ac31" xsi:nil="true"/>
    <CorpDocPageClassificationEnUs xmlns="8bbd4995-53b7-43e2-b62f-10947586ac31">Unrestricted</CorpDocPageClassificationEnUs>
  </documentManagement>
</p:properties>
</file>

<file path=customXml/itemProps1.xml><?xml version="1.0" encoding="utf-8"?>
<ds:datastoreItem xmlns:ds="http://schemas.openxmlformats.org/officeDocument/2006/customXml" ds:itemID="{023EBAF1-4527-4EE5-BA38-02FD618A24E4}"/>
</file>

<file path=customXml/itemProps2.xml><?xml version="1.0" encoding="utf-8"?>
<ds:datastoreItem xmlns:ds="http://schemas.openxmlformats.org/officeDocument/2006/customXml" ds:itemID="{8F4216F1-4E01-463C-AA1D-8DD3A230096E}"/>
</file>

<file path=customXml/itemProps3.xml><?xml version="1.0" encoding="utf-8"?>
<ds:datastoreItem xmlns:ds="http://schemas.openxmlformats.org/officeDocument/2006/customXml" ds:itemID="{670E8AA8-9D10-4432-85CB-0C8DF3C2C2B9}"/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686</Words>
  <Application>Microsoft Office PowerPoint</Application>
  <PresentationFormat>Affichage à l'écran (4:3)</PresentationFormat>
  <Paragraphs>104</Paragraphs>
  <Slides>17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Thème Office</vt:lpstr>
      <vt:lpstr>IRSTEA Vert Masque v1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IRSTEA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and modelling study of energy efficiency of CO2 hydrate slurry in a coil heat exchanger</dc:title>
  <dc:creator>Fournaison Laurence</dc:creator>
  <cp:lastModifiedBy>Fournaison Laurence</cp:lastModifiedBy>
  <cp:revision>84</cp:revision>
  <dcterms:created xsi:type="dcterms:W3CDTF">2019-06-12T15:26:33Z</dcterms:created>
  <dcterms:modified xsi:type="dcterms:W3CDTF">2019-06-17T21:39:07Z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0x01010031B82B69D2361148B4D8F7EC15680213080088FE13EA3E48234EAC2684C63EC89CE1</vt:lpwstr>
  </property>
</Properties>
</file>