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65" r:id="rId2"/>
    <p:sldId id="366" r:id="rId3"/>
    <p:sldId id="367" r:id="rId4"/>
    <p:sldId id="368" r:id="rId5"/>
    <p:sldId id="354" r:id="rId6"/>
    <p:sldId id="350" r:id="rId7"/>
    <p:sldId id="351" r:id="rId8"/>
    <p:sldId id="353" r:id="rId9"/>
    <p:sldId id="370" r:id="rId10"/>
    <p:sldId id="389" r:id="rId11"/>
    <p:sldId id="390" r:id="rId12"/>
    <p:sldId id="391" r:id="rId13"/>
    <p:sldId id="342" r:id="rId14"/>
    <p:sldId id="364" r:id="rId15"/>
    <p:sldId id="383" r:id="rId16"/>
    <p:sldId id="384" r:id="rId17"/>
    <p:sldId id="385" r:id="rId18"/>
    <p:sldId id="388" r:id="rId19"/>
    <p:sldId id="30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6735" autoAdjust="0"/>
  </p:normalViewPr>
  <p:slideViewPr>
    <p:cSldViewPr snapToGrid="0" snapToObjects="1">
      <p:cViewPr>
        <p:scale>
          <a:sx n="100" d="100"/>
          <a:sy n="100" d="100"/>
        </p:scale>
        <p:origin x="-8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16D768-1A55-1149-9DDB-9E0DB147EF25}" type="datetime1">
              <a:rPr lang="en-US" smtClean="0"/>
              <a:t>6/17/18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6EF8CE-2166-8849-8A26-3459ACF977BB}" type="slidenum">
              <a:rPr lang="en-US" smtClean="0"/>
              <a:t>‹#›</a:t>
            </a:fld>
            <a:endParaRPr lang="en-US"/>
          </a:p>
        </p:txBody>
      </p:sp>
    </p:spTree>
    <p:extLst>
      <p:ext uri="{BB962C8B-B14F-4D97-AF65-F5344CB8AC3E}">
        <p14:creationId xmlns:p14="http://schemas.microsoft.com/office/powerpoint/2010/main" val="2567263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B05C0-19FC-974A-ADE9-28955AD348A5}" type="datetime1">
              <a:rPr lang="en-US" smtClean="0"/>
              <a:t>6/17/18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9CD31-D9DD-5841-87FD-88501C5998B5}" type="slidenum">
              <a:rPr lang="en-US" smtClean="0"/>
              <a:t>‹#›</a:t>
            </a:fld>
            <a:endParaRPr lang="en-US"/>
          </a:p>
        </p:txBody>
      </p:sp>
    </p:spTree>
    <p:extLst>
      <p:ext uri="{BB962C8B-B14F-4D97-AF65-F5344CB8AC3E}">
        <p14:creationId xmlns:p14="http://schemas.microsoft.com/office/powerpoint/2010/main" val="3086115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latin typeface="+mn-lt"/>
              <a:ea typeface="+mn-ea"/>
              <a:cs typeface="Times"/>
            </a:endParaRPr>
          </a:p>
          <a:p>
            <a:endParaRPr lang="en-US" dirty="0"/>
          </a:p>
        </p:txBody>
      </p:sp>
      <p:sp>
        <p:nvSpPr>
          <p:cNvPr id="4" name="Slide Number Placeholder 3"/>
          <p:cNvSpPr>
            <a:spLocks noGrp="1"/>
          </p:cNvSpPr>
          <p:nvPr>
            <p:ph type="sldNum" sz="quarter" idx="10"/>
          </p:nvPr>
        </p:nvSpPr>
        <p:spPr/>
        <p:txBody>
          <a:bodyPr/>
          <a:lstStyle/>
          <a:p>
            <a:fld id="{79B9CD31-D9DD-5841-87FD-88501C5998B5}" type="slidenum">
              <a:rPr lang="en-US" smtClean="0"/>
              <a:t>1</a:t>
            </a:fld>
            <a:endParaRPr lang="en-US"/>
          </a:p>
        </p:txBody>
      </p:sp>
    </p:spTree>
    <p:extLst>
      <p:ext uri="{BB962C8B-B14F-4D97-AF65-F5344CB8AC3E}">
        <p14:creationId xmlns:p14="http://schemas.microsoft.com/office/powerpoint/2010/main" val="289511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B9CD31-D9DD-5841-87FD-88501C5998B5}" type="slidenum">
              <a:rPr lang="en-US" smtClean="0"/>
              <a:t>12</a:t>
            </a:fld>
            <a:endParaRPr lang="en-US"/>
          </a:p>
        </p:txBody>
      </p:sp>
    </p:spTree>
    <p:extLst>
      <p:ext uri="{BB962C8B-B14F-4D97-AF65-F5344CB8AC3E}">
        <p14:creationId xmlns:p14="http://schemas.microsoft.com/office/powerpoint/2010/main" val="87777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9CD31-D9DD-5841-87FD-88501C5998B5}" type="slidenum">
              <a:rPr lang="en-US" smtClean="0"/>
              <a:t>16</a:t>
            </a:fld>
            <a:endParaRPr lang="en-US"/>
          </a:p>
        </p:txBody>
      </p:sp>
    </p:spTree>
    <p:extLst>
      <p:ext uri="{BB962C8B-B14F-4D97-AF65-F5344CB8AC3E}">
        <p14:creationId xmlns:p14="http://schemas.microsoft.com/office/powerpoint/2010/main" val="346396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Kerosene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not recommended. It contains a significant fraction of aromatics. also Evaporation from a sample makes it more difficult to retain correct properties.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Aalternatives</a:t>
            </a:r>
            <a:r>
              <a:rPr lang="en-US" sz="1200" b="1" kern="1200" dirty="0">
                <a:solidFill>
                  <a:schemeClr val="tx1"/>
                </a:solidFill>
                <a:effectLst/>
                <a:latin typeface="+mn-lt"/>
                <a:ea typeface="+mn-ea"/>
                <a:cs typeface="+mn-cs"/>
              </a:rPr>
              <a:t> for emulsifiers</a:t>
            </a:r>
            <a:r>
              <a:rPr lang="en-US" sz="1200" kern="1200" dirty="0">
                <a:solidFill>
                  <a:schemeClr val="tx1"/>
                </a:solidFill>
                <a:effectLst/>
                <a:latin typeface="+mn-lt"/>
                <a:ea typeface="+mn-ea"/>
                <a:cs typeface="+mn-cs"/>
              </a:rPr>
              <a: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no knowledge that this will work. Finding a good composition of emulsifiers is a research task on its own.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Bentone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128</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t>
            </a:r>
            <a:r>
              <a:rPr lang="en-US" sz="1200" kern="1200" dirty="0" err="1">
                <a:solidFill>
                  <a:schemeClr val="tx1"/>
                </a:solidFill>
                <a:effectLst/>
                <a:latin typeface="+mn-lt"/>
                <a:ea typeface="+mn-ea"/>
                <a:cs typeface="+mn-cs"/>
              </a:rPr>
              <a:t>bentonite</a:t>
            </a:r>
            <a:r>
              <a:rPr lang="en-US" sz="1200" kern="1200" dirty="0">
                <a:solidFill>
                  <a:schemeClr val="tx1"/>
                </a:solidFill>
                <a:effectLst/>
                <a:latin typeface="+mn-lt"/>
                <a:ea typeface="+mn-ea"/>
                <a:cs typeface="+mn-cs"/>
              </a:rPr>
              <a:t> treated with organic ions to make it oil-wetting rather than water-wetting.</a:t>
            </a:r>
            <a:r>
              <a:rPr lang="en-US" dirty="0">
                <a:effectLst/>
              </a:rPr>
              <a:t> delivers rapid dispersion and has good sag resistance</a:t>
            </a:r>
            <a:r>
              <a:rPr lang="en-US" baseline="0" dirty="0">
                <a:effectLst/>
              </a:rPr>
              <a:t> properties</a:t>
            </a:r>
            <a:r>
              <a:rPr lang="en-US" baseline="0" dirty="0" smtClean="0">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9B9CD31-D9DD-5841-87FD-88501C5998B5}" type="slidenum">
              <a:rPr lang="en-US" smtClean="0"/>
              <a:t>19</a:t>
            </a:fld>
            <a:endParaRPr lang="en-US"/>
          </a:p>
        </p:txBody>
      </p:sp>
    </p:spTree>
    <p:extLst>
      <p:ext uri="{BB962C8B-B14F-4D97-AF65-F5344CB8AC3E}">
        <p14:creationId xmlns:p14="http://schemas.microsoft.com/office/powerpoint/2010/main" val="366355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kern="1200" dirty="0">
              <a:solidFill>
                <a:schemeClr val="tx1"/>
              </a:solidFill>
              <a:latin typeface="+mn-lt"/>
              <a:ea typeface="+mn-ea"/>
              <a:cs typeface="Times"/>
            </a:endParaRPr>
          </a:p>
          <a:p>
            <a:endParaRPr lang="en-US" dirty="0"/>
          </a:p>
        </p:txBody>
      </p:sp>
      <p:sp>
        <p:nvSpPr>
          <p:cNvPr id="4" name="Slide Number Placeholder 3"/>
          <p:cNvSpPr>
            <a:spLocks noGrp="1"/>
          </p:cNvSpPr>
          <p:nvPr>
            <p:ph type="sldNum" sz="quarter" idx="10"/>
          </p:nvPr>
        </p:nvSpPr>
        <p:spPr/>
        <p:txBody>
          <a:bodyPr/>
          <a:lstStyle/>
          <a:p>
            <a:fld id="{79B9CD31-D9DD-5841-87FD-88501C5998B5}" type="slidenum">
              <a:rPr lang="en-US" smtClean="0"/>
              <a:t>2</a:t>
            </a:fld>
            <a:endParaRPr lang="en-US"/>
          </a:p>
        </p:txBody>
      </p:sp>
    </p:spTree>
    <p:extLst>
      <p:ext uri="{BB962C8B-B14F-4D97-AF65-F5344CB8AC3E}">
        <p14:creationId xmlns:p14="http://schemas.microsoft.com/office/powerpoint/2010/main" val="2895116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9CD31-D9DD-5841-87FD-88501C5998B5}" type="slidenum">
              <a:rPr lang="en-US" smtClean="0"/>
              <a:t>3</a:t>
            </a:fld>
            <a:endParaRPr lang="en-US"/>
          </a:p>
        </p:txBody>
      </p:sp>
    </p:spTree>
    <p:extLst>
      <p:ext uri="{BB962C8B-B14F-4D97-AF65-F5344CB8AC3E}">
        <p14:creationId xmlns:p14="http://schemas.microsoft.com/office/powerpoint/2010/main" val="171264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B9CD31-D9DD-5841-87FD-88501C5998B5}" type="slidenum">
              <a:rPr lang="en-US" smtClean="0"/>
              <a:t>4</a:t>
            </a:fld>
            <a:endParaRPr lang="en-US"/>
          </a:p>
        </p:txBody>
      </p:sp>
    </p:spTree>
    <p:extLst>
      <p:ext uri="{BB962C8B-B14F-4D97-AF65-F5344CB8AC3E}">
        <p14:creationId xmlns:p14="http://schemas.microsoft.com/office/powerpoint/2010/main" val="366355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9CD31-D9DD-5841-87FD-88501C5998B5}" type="slidenum">
              <a:rPr lang="en-US" smtClean="0"/>
              <a:t>6</a:t>
            </a:fld>
            <a:endParaRPr lang="en-US"/>
          </a:p>
        </p:txBody>
      </p:sp>
    </p:spTree>
    <p:extLst>
      <p:ext uri="{BB962C8B-B14F-4D97-AF65-F5344CB8AC3E}">
        <p14:creationId xmlns:p14="http://schemas.microsoft.com/office/powerpoint/2010/main" val="222870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9CD31-D9DD-5841-87FD-88501C5998B5}" type="slidenum">
              <a:rPr lang="en-US" smtClean="0"/>
              <a:t>7</a:t>
            </a:fld>
            <a:endParaRPr lang="en-US"/>
          </a:p>
        </p:txBody>
      </p:sp>
    </p:spTree>
    <p:extLst>
      <p:ext uri="{BB962C8B-B14F-4D97-AF65-F5344CB8AC3E}">
        <p14:creationId xmlns:p14="http://schemas.microsoft.com/office/powerpoint/2010/main" val="3952869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9CD31-D9DD-5841-87FD-88501C5998B5}" type="slidenum">
              <a:rPr lang="en-US" smtClean="0"/>
              <a:t>8</a:t>
            </a:fld>
            <a:endParaRPr lang="en-US"/>
          </a:p>
        </p:txBody>
      </p:sp>
    </p:spTree>
    <p:extLst>
      <p:ext uri="{BB962C8B-B14F-4D97-AF65-F5344CB8AC3E}">
        <p14:creationId xmlns:p14="http://schemas.microsoft.com/office/powerpoint/2010/main" val="180463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B9CD31-D9DD-5841-87FD-88501C5998B5}" type="slidenum">
              <a:rPr lang="en-US" smtClean="0"/>
              <a:t>9</a:t>
            </a:fld>
            <a:endParaRPr lang="en-US"/>
          </a:p>
        </p:txBody>
      </p:sp>
    </p:spTree>
    <p:extLst>
      <p:ext uri="{BB962C8B-B14F-4D97-AF65-F5344CB8AC3E}">
        <p14:creationId xmlns:p14="http://schemas.microsoft.com/office/powerpoint/2010/main" val="381372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9B9CD31-D9DD-5841-87FD-88501C5998B5}" type="slidenum">
              <a:rPr lang="en-US" smtClean="0"/>
              <a:t>10</a:t>
            </a:fld>
            <a:endParaRPr lang="en-US"/>
          </a:p>
        </p:txBody>
      </p:sp>
    </p:spTree>
    <p:extLst>
      <p:ext uri="{BB962C8B-B14F-4D97-AF65-F5344CB8AC3E}">
        <p14:creationId xmlns:p14="http://schemas.microsoft.com/office/powerpoint/2010/main" val="67827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687F5F-ADB5-8A49-9E77-F6C889C3615D}" type="datetime1">
              <a:rPr lang="en-US" smtClean="0"/>
              <a:t>6/17/18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58309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A29BC0-9A83-8C44-ABAA-79DF8AC3FB88}" type="datetime1">
              <a:rPr lang="en-US" smtClean="0"/>
              <a:t>6/17/18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352842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41810D-1DBC-174F-92EE-EE6C3FBD7D8A}" type="datetime1">
              <a:rPr lang="en-US" smtClean="0"/>
              <a:t>6/17/18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105233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6F4395-CB6B-F343-94C1-8FFE5B91E03D}" type="datetime1">
              <a:rPr lang="en-US" smtClean="0"/>
              <a:t>6/17/18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325420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169F3-10AF-2449-9BFD-6B7E890224FE}" type="datetime1">
              <a:rPr lang="en-US" smtClean="0"/>
              <a:t>6/17/18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55963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05C651-35DF-5941-A1AD-4842A8B45A97}" type="datetime1">
              <a:rPr lang="en-US" smtClean="0"/>
              <a:t>6/17/18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17228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38564-95E9-754F-8912-A81F571EE23D}" type="datetime1">
              <a:rPr lang="en-US" smtClean="0"/>
              <a:t>6/17/18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293906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39172C-A191-EC4D-A77C-62D8C35CF040}" type="datetime1">
              <a:rPr lang="en-US" smtClean="0"/>
              <a:t>6/17/18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125301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75B7C-88C2-C543-AF65-F850F5AD2682}" type="datetime1">
              <a:rPr lang="en-US" smtClean="0"/>
              <a:t>6/17/18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286864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AA5A9-330E-CA47-AD5B-40291CF36832}" type="datetime1">
              <a:rPr lang="en-US" smtClean="0"/>
              <a:t>6/17/18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4010043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53441E-DB03-DF4C-9BB2-49EE0B09986D}" type="datetime1">
              <a:rPr lang="en-US" smtClean="0"/>
              <a:t>6/17/18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DE81C-2B93-2246-81CC-78A7D3DA84BD}" type="slidenum">
              <a:rPr lang="en-US" smtClean="0"/>
              <a:t>‹#›</a:t>
            </a:fld>
            <a:endParaRPr lang="en-US"/>
          </a:p>
        </p:txBody>
      </p:sp>
    </p:spTree>
    <p:extLst>
      <p:ext uri="{BB962C8B-B14F-4D97-AF65-F5344CB8AC3E}">
        <p14:creationId xmlns:p14="http://schemas.microsoft.com/office/powerpoint/2010/main" val="5938925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E145A-EC81-EC47-8A87-DCE937F301D5}" type="datetime1">
              <a:rPr lang="en-US" smtClean="0"/>
              <a:t>6/17/18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DE81C-2B93-2246-81CC-78A7D3DA84BD}" type="slidenum">
              <a:rPr lang="en-US" smtClean="0"/>
              <a:t>‹#›</a:t>
            </a:fld>
            <a:endParaRPr lang="en-US"/>
          </a:p>
        </p:txBody>
      </p:sp>
    </p:spTree>
    <p:extLst>
      <p:ext uri="{BB962C8B-B14F-4D97-AF65-F5344CB8AC3E}">
        <p14:creationId xmlns:p14="http://schemas.microsoft.com/office/powerpoint/2010/main" val="396916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jpe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901" y="845315"/>
            <a:ext cx="8424482" cy="3785652"/>
          </a:xfrm>
          <a:prstGeom prst="rect">
            <a:avLst/>
          </a:prstGeom>
        </p:spPr>
        <p:txBody>
          <a:bodyPr wrap="square">
            <a:spAutoFit/>
          </a:bodyPr>
          <a:lstStyle/>
          <a:p>
            <a:pPr algn="ctr"/>
            <a:r>
              <a:rPr lang="en-US" sz="2000" b="1" dirty="0">
                <a:cs typeface="Times"/>
              </a:rPr>
              <a:t/>
            </a:r>
            <a:br>
              <a:rPr lang="en-US" sz="2000" b="1" dirty="0">
                <a:cs typeface="Times"/>
              </a:rPr>
            </a:br>
            <a:endParaRPr lang="en-US" sz="2000" b="1" dirty="0">
              <a:cs typeface="Times"/>
            </a:endParaRPr>
          </a:p>
          <a:p>
            <a:pPr algn="ctr"/>
            <a:r>
              <a:rPr lang="en-US" sz="2000" b="1" dirty="0">
                <a:cs typeface="Times"/>
              </a:rPr>
              <a:t>PIRE Project:</a:t>
            </a:r>
            <a:br>
              <a:rPr lang="en-US" sz="2000" b="1" dirty="0">
                <a:cs typeface="Times"/>
              </a:rPr>
            </a:br>
            <a:r>
              <a:rPr lang="en-US" sz="2000" b="1" dirty="0">
                <a:cs typeface="Times"/>
              </a:rPr>
              <a:t/>
            </a:r>
            <a:br>
              <a:rPr lang="en-US" sz="2000" b="1" dirty="0">
                <a:cs typeface="Times"/>
              </a:rPr>
            </a:br>
            <a:r>
              <a:rPr lang="en-US" sz="2000" b="1" dirty="0">
                <a:cs typeface="Times"/>
              </a:rPr>
              <a:t>Multi-scale, Multi-phase Phenomena in Complex Fluids for the Energy Industries</a:t>
            </a:r>
            <a:br>
              <a:rPr lang="en-US" sz="2000" b="1" dirty="0">
                <a:cs typeface="Times"/>
              </a:rPr>
            </a:br>
            <a:r>
              <a:rPr lang="en-US" sz="2000" dirty="0">
                <a:cs typeface="Times"/>
              </a:rPr>
              <a:t> </a:t>
            </a:r>
            <a:br>
              <a:rPr lang="en-US" sz="2000" dirty="0">
                <a:cs typeface="Times"/>
              </a:rPr>
            </a:br>
            <a:r>
              <a:rPr lang="en-US" sz="2000" dirty="0">
                <a:cs typeface="Times"/>
              </a:rPr>
              <a:t>thrust III:  </a:t>
            </a:r>
            <a:r>
              <a:rPr lang="en-US" sz="2000" b="1" dirty="0">
                <a:cs typeface="Times"/>
              </a:rPr>
              <a:t>Drilling Fluids and Mechanisms of Particle Sedimentation</a:t>
            </a:r>
            <a:r>
              <a:rPr lang="en-US" sz="2000" dirty="0">
                <a:cs typeface="Times"/>
              </a:rPr>
              <a:t/>
            </a:r>
            <a:br>
              <a:rPr lang="en-US" sz="2000" dirty="0">
                <a:cs typeface="Times"/>
              </a:rPr>
            </a:br>
            <a:r>
              <a:rPr lang="en-US" sz="2000" dirty="0">
                <a:cs typeface="Times"/>
              </a:rPr>
              <a:t/>
            </a:r>
            <a:br>
              <a:rPr lang="en-US" sz="2000" dirty="0">
                <a:cs typeface="Times"/>
              </a:rPr>
            </a:br>
            <a:r>
              <a:rPr lang="en-US" sz="2000" dirty="0">
                <a:cs typeface="Times"/>
              </a:rPr>
              <a:t>Manizheh Ansari (PhD), Dinesh </a:t>
            </a:r>
            <a:r>
              <a:rPr lang="en-US" sz="2000" dirty="0" err="1">
                <a:cs typeface="Times"/>
              </a:rPr>
              <a:t>Kalaga</a:t>
            </a:r>
            <a:r>
              <a:rPr lang="en-US" sz="2000" dirty="0">
                <a:cs typeface="Times"/>
              </a:rPr>
              <a:t> (Post-Doc)</a:t>
            </a:r>
          </a:p>
          <a:p>
            <a:pPr algn="ctr"/>
            <a:endParaRPr lang="en-US" sz="2000" dirty="0">
              <a:cs typeface="Times"/>
            </a:endParaRPr>
          </a:p>
          <a:p>
            <a:pPr algn="ctr"/>
            <a:r>
              <a:rPr lang="en-US" sz="2000" dirty="0"/>
              <a:t>Masahiro </a:t>
            </a:r>
            <a:r>
              <a:rPr lang="en-US" sz="2000" dirty="0" err="1"/>
              <a:t>Kawaji</a:t>
            </a:r>
            <a:r>
              <a:rPr lang="en-US" sz="2000" dirty="0"/>
              <a:t>, </a:t>
            </a:r>
            <a:r>
              <a:rPr lang="en-US" sz="2000" dirty="0" err="1"/>
              <a:t>Sanjoy</a:t>
            </a:r>
            <a:r>
              <a:rPr lang="en-US" sz="2000" dirty="0"/>
              <a:t> Banerjee, Jeffrey Morris</a:t>
            </a:r>
          </a:p>
        </p:txBody>
      </p:sp>
      <p:pic>
        <p:nvPicPr>
          <p:cNvPr id="6" name="Picture 4" descr="The City University of New Y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760" y="191275"/>
            <a:ext cx="2138442" cy="9896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5289929"/>
            <a:ext cx="9143999" cy="1568072"/>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683609" y="5470003"/>
            <a:ext cx="3275318" cy="923330"/>
          </a:xfrm>
          <a:prstGeom prst="rect">
            <a:avLst/>
          </a:prstGeom>
          <a:noFill/>
        </p:spPr>
        <p:txBody>
          <a:bodyPr wrap="none" rtlCol="0">
            <a:spAutoFit/>
          </a:bodyPr>
          <a:lstStyle/>
          <a:p>
            <a:pPr algn="ctr"/>
            <a:r>
              <a:rPr lang="en-US" dirty="0">
                <a:latin typeface="Times"/>
                <a:cs typeface="Times"/>
              </a:rPr>
              <a:t>The City University of New York</a:t>
            </a:r>
          </a:p>
          <a:p>
            <a:pPr algn="ctr"/>
            <a:r>
              <a:rPr lang="en-US" dirty="0">
                <a:latin typeface="Times"/>
                <a:cs typeface="Times"/>
              </a:rPr>
              <a:t>City College of New York</a:t>
            </a:r>
          </a:p>
          <a:p>
            <a:pPr algn="ctr"/>
            <a:r>
              <a:rPr lang="en-US" dirty="0">
                <a:latin typeface="Times"/>
                <a:cs typeface="Times"/>
              </a:rPr>
              <a:t>Energy Institute </a:t>
            </a: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0085" y="5324254"/>
            <a:ext cx="1500806" cy="1487978"/>
          </a:xfrm>
          <a:prstGeom prst="ellipse">
            <a:avLst/>
          </a:prstGeom>
          <a:ln>
            <a:solidFill>
              <a:schemeClr val="accent2">
                <a:lumMod val="20000"/>
                <a:lumOff val="80000"/>
              </a:schemeClr>
            </a:solidFill>
          </a:ln>
        </p:spPr>
      </p:pic>
      <p:pic>
        <p:nvPicPr>
          <p:cNvPr id="5" name="Picture 4"/>
          <p:cNvPicPr>
            <a:picLocks noChangeAspect="1"/>
          </p:cNvPicPr>
          <p:nvPr/>
        </p:nvPicPr>
        <p:blipFill rotWithShape="1">
          <a:blip r:embed="rId6"/>
          <a:srcRect l="6873" t="3520" r="10010"/>
          <a:stretch/>
        </p:blipFill>
        <p:spPr>
          <a:xfrm>
            <a:off x="7294224" y="40410"/>
            <a:ext cx="1851135" cy="1426900"/>
          </a:xfrm>
          <a:prstGeom prst="rect">
            <a:avLst/>
          </a:prstGeom>
        </p:spPr>
      </p:pic>
      <p:pic>
        <p:nvPicPr>
          <p:cNvPr id="10" name="Picture 9"/>
          <p:cNvPicPr>
            <a:picLocks noChangeAspect="1"/>
          </p:cNvPicPr>
          <p:nvPr/>
        </p:nvPicPr>
        <p:blipFill>
          <a:blip r:embed="rId7"/>
          <a:stretch>
            <a:fillRect/>
          </a:stretch>
        </p:blipFill>
        <p:spPr>
          <a:xfrm>
            <a:off x="0" y="0"/>
            <a:ext cx="2993727" cy="1545149"/>
          </a:xfrm>
          <a:prstGeom prst="rect">
            <a:avLst/>
          </a:prstGeom>
        </p:spPr>
      </p:pic>
      <p:sp>
        <p:nvSpPr>
          <p:cNvPr id="11" name="TextBox 10"/>
          <p:cNvSpPr txBox="1"/>
          <p:nvPr/>
        </p:nvSpPr>
        <p:spPr>
          <a:xfrm>
            <a:off x="4004244" y="4848184"/>
            <a:ext cx="1479892" cy="369332"/>
          </a:xfrm>
          <a:prstGeom prst="rect">
            <a:avLst/>
          </a:prstGeom>
          <a:noFill/>
        </p:spPr>
        <p:txBody>
          <a:bodyPr wrap="none" rtlCol="0">
            <a:spAutoFit/>
          </a:bodyPr>
          <a:lstStyle/>
          <a:p>
            <a:r>
              <a:rPr lang="en-US" dirty="0" smtClean="0"/>
              <a:t>June 18, </a:t>
            </a:r>
            <a:r>
              <a:rPr lang="en-US" dirty="0"/>
              <a:t>2018</a:t>
            </a:r>
          </a:p>
        </p:txBody>
      </p:sp>
      <p:sp>
        <p:nvSpPr>
          <p:cNvPr id="2" name="Slide Number Placeholder 1"/>
          <p:cNvSpPr>
            <a:spLocks noGrp="1"/>
          </p:cNvSpPr>
          <p:nvPr>
            <p:ph type="sldNum" sz="quarter" idx="12"/>
          </p:nvPr>
        </p:nvSpPr>
        <p:spPr/>
        <p:txBody>
          <a:bodyPr/>
          <a:lstStyle/>
          <a:p>
            <a:fld id="{E71DE81C-2B93-2246-81CC-78A7D3DA84BD}" type="slidenum">
              <a:rPr lang="en-US" smtClean="0"/>
              <a:t>1</a:t>
            </a:fld>
            <a:endParaRPr lang="en-US"/>
          </a:p>
        </p:txBody>
      </p:sp>
    </p:spTree>
    <p:extLst>
      <p:ext uri="{BB962C8B-B14F-4D97-AF65-F5344CB8AC3E}">
        <p14:creationId xmlns:p14="http://schemas.microsoft.com/office/powerpoint/2010/main" val="2210525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10</a:t>
            </a:fld>
            <a:endParaRPr lang="en-US"/>
          </a:p>
        </p:txBody>
      </p:sp>
      <p:pic>
        <p:nvPicPr>
          <p:cNvPr id="4" name="Picture 3" descr="IMG_51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640" y="3426537"/>
            <a:ext cx="4503770" cy="3377828"/>
          </a:xfrm>
          <a:prstGeom prst="rect">
            <a:avLst/>
          </a:prstGeom>
        </p:spPr>
      </p:pic>
      <p:sp>
        <p:nvSpPr>
          <p:cNvPr id="9" name="TextBox 8"/>
          <p:cNvSpPr txBox="1"/>
          <p:nvPr/>
        </p:nvSpPr>
        <p:spPr>
          <a:xfrm>
            <a:off x="2226364" y="26027"/>
            <a:ext cx="4488940" cy="461665"/>
          </a:xfrm>
          <a:prstGeom prst="rect">
            <a:avLst/>
          </a:prstGeom>
          <a:noFill/>
        </p:spPr>
        <p:txBody>
          <a:bodyPr wrap="square" rtlCol="0">
            <a:spAutoFit/>
          </a:bodyPr>
          <a:lstStyle/>
          <a:p>
            <a:r>
              <a:rPr lang="en-US" sz="2400" b="1" dirty="0" smtClean="0"/>
              <a:t>Gamma densitometry set-up</a:t>
            </a:r>
            <a:endParaRPr lang="en-US" sz="2400" b="1" dirty="0"/>
          </a:p>
        </p:txBody>
      </p:sp>
      <p:grpSp>
        <p:nvGrpSpPr>
          <p:cNvPr id="109" name="Group 108"/>
          <p:cNvGrpSpPr/>
          <p:nvPr/>
        </p:nvGrpSpPr>
        <p:grpSpPr>
          <a:xfrm>
            <a:off x="546100" y="666277"/>
            <a:ext cx="7890695" cy="3733639"/>
            <a:chOff x="520700" y="666277"/>
            <a:chExt cx="7890695" cy="3733639"/>
          </a:xfrm>
        </p:grpSpPr>
        <p:grpSp>
          <p:nvGrpSpPr>
            <p:cNvPr id="102" name="Group 101"/>
            <p:cNvGrpSpPr/>
            <p:nvPr/>
          </p:nvGrpSpPr>
          <p:grpSpPr>
            <a:xfrm>
              <a:off x="520700" y="666277"/>
              <a:ext cx="7890695" cy="3733639"/>
              <a:chOff x="520700" y="666277"/>
              <a:chExt cx="7890695" cy="3733639"/>
            </a:xfrm>
          </p:grpSpPr>
          <p:cxnSp>
            <p:nvCxnSpPr>
              <p:cNvPr id="58" name="Elbow Connector 57"/>
              <p:cNvCxnSpPr/>
              <p:nvPr/>
            </p:nvCxnSpPr>
            <p:spPr>
              <a:xfrm rot="5400000" flipH="1" flipV="1">
                <a:off x="1869690" y="1202556"/>
                <a:ext cx="2407939" cy="3986782"/>
              </a:xfrm>
              <a:prstGeom prst="bentConnector3">
                <a:avLst>
                  <a:gd name="adj1" fmla="val 61753"/>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9" name="Group 98"/>
              <p:cNvGrpSpPr/>
              <p:nvPr/>
            </p:nvGrpSpPr>
            <p:grpSpPr>
              <a:xfrm>
                <a:off x="520700" y="666277"/>
                <a:ext cx="7890695" cy="2780727"/>
                <a:chOff x="495300" y="666277"/>
                <a:chExt cx="7890695" cy="2780727"/>
              </a:xfrm>
            </p:grpSpPr>
            <p:grpSp>
              <p:nvGrpSpPr>
                <p:cNvPr id="29" name="Group 28"/>
                <p:cNvGrpSpPr/>
                <p:nvPr/>
              </p:nvGrpSpPr>
              <p:grpSpPr>
                <a:xfrm>
                  <a:off x="495300" y="666277"/>
                  <a:ext cx="7890695" cy="2286851"/>
                  <a:chOff x="-525222" y="609201"/>
                  <a:chExt cx="7890695" cy="2286851"/>
                </a:xfrm>
              </p:grpSpPr>
              <p:sp>
                <p:nvSpPr>
                  <p:cNvPr id="30" name="Rectangle 29"/>
                  <p:cNvSpPr>
                    <a:spLocks noChangeAspect="1"/>
                  </p:cNvSpPr>
                  <p:nvPr/>
                </p:nvSpPr>
                <p:spPr>
                  <a:xfrm>
                    <a:off x="2327755" y="998641"/>
                    <a:ext cx="1616981" cy="1601259"/>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2668961" y="1343128"/>
                    <a:ext cx="987863" cy="96646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rapezoid 31"/>
                  <p:cNvSpPr/>
                  <p:nvPr/>
                </p:nvSpPr>
                <p:spPr>
                  <a:xfrm rot="5400000">
                    <a:off x="6233065" y="1221455"/>
                    <a:ext cx="914400" cy="1216152"/>
                  </a:xfrm>
                  <a:prstGeom prst="trapezoid">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3120112" y="1813870"/>
                    <a:ext cx="2936247" cy="10058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an 34"/>
                  <p:cNvSpPr/>
                  <p:nvPr/>
                </p:nvSpPr>
                <p:spPr>
                  <a:xfrm rot="16200000">
                    <a:off x="5392018" y="1507767"/>
                    <a:ext cx="914400" cy="643528"/>
                  </a:xfrm>
                  <a:prstGeom prst="can">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2771135" y="1430727"/>
                    <a:ext cx="795528" cy="795528"/>
                  </a:xfrm>
                  <a:prstGeom prst="ellipse">
                    <a:avLst/>
                  </a:prstGeom>
                  <a:solidFill>
                    <a:srgbClr val="C050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93182" y="1634124"/>
                    <a:ext cx="1372291" cy="338554"/>
                  </a:xfrm>
                  <a:prstGeom prst="rect">
                    <a:avLst/>
                  </a:prstGeom>
                  <a:noFill/>
                </p:spPr>
                <p:txBody>
                  <a:bodyPr wrap="none" rtlCol="0">
                    <a:spAutoFit/>
                  </a:bodyPr>
                  <a:lstStyle/>
                  <a:p>
                    <a:r>
                      <a:rPr lang="en-US" sz="1600" dirty="0" smtClean="0"/>
                      <a:t>Detector (</a:t>
                    </a:r>
                    <a:r>
                      <a:rPr lang="en-US" sz="1600" dirty="0" err="1" smtClean="0"/>
                      <a:t>NaI</a:t>
                    </a:r>
                    <a:r>
                      <a:rPr lang="en-US" sz="1600" dirty="0" smtClean="0"/>
                      <a:t>)</a:t>
                    </a:r>
                    <a:endParaRPr lang="en-US" sz="1600" dirty="0"/>
                  </a:p>
                </p:txBody>
              </p:sp>
              <p:sp>
                <p:nvSpPr>
                  <p:cNvPr id="38" name="TextBox 37"/>
                  <p:cNvSpPr txBox="1"/>
                  <p:nvPr/>
                </p:nvSpPr>
                <p:spPr>
                  <a:xfrm>
                    <a:off x="2771135" y="1629208"/>
                    <a:ext cx="826669" cy="369332"/>
                  </a:xfrm>
                  <a:prstGeom prst="rect">
                    <a:avLst/>
                  </a:prstGeom>
                  <a:noFill/>
                </p:spPr>
                <p:txBody>
                  <a:bodyPr wrap="none" rtlCol="0">
                    <a:spAutoFit/>
                  </a:bodyPr>
                  <a:lstStyle/>
                  <a:p>
                    <a:r>
                      <a:rPr lang="en-US" dirty="0" smtClean="0"/>
                      <a:t>Source</a:t>
                    </a:r>
                    <a:endParaRPr lang="en-US" dirty="0"/>
                  </a:p>
                </p:txBody>
              </p:sp>
              <p:cxnSp>
                <p:nvCxnSpPr>
                  <p:cNvPr id="39" name="Straight Arrow Connector 38"/>
                  <p:cNvCxnSpPr/>
                  <p:nvPr/>
                </p:nvCxnSpPr>
                <p:spPr>
                  <a:xfrm>
                    <a:off x="5590695" y="1332098"/>
                    <a:ext cx="0" cy="983137"/>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16200000">
                    <a:off x="5555860" y="1620581"/>
                    <a:ext cx="398254" cy="369332"/>
                  </a:xfrm>
                  <a:prstGeom prst="rect">
                    <a:avLst/>
                  </a:prstGeom>
                  <a:noFill/>
                </p:spPr>
                <p:txBody>
                  <a:bodyPr wrap="none" rtlCol="0">
                    <a:spAutoFit/>
                  </a:bodyPr>
                  <a:lstStyle/>
                  <a:p>
                    <a:r>
                      <a:rPr lang="en-US" dirty="0" smtClean="0"/>
                      <a:t>3”</a:t>
                    </a:r>
                    <a:endParaRPr lang="en-US" dirty="0"/>
                  </a:p>
                </p:txBody>
              </p:sp>
              <p:cxnSp>
                <p:nvCxnSpPr>
                  <p:cNvPr id="41" name="Straight Arrow Connector 40"/>
                  <p:cNvCxnSpPr/>
                  <p:nvPr/>
                </p:nvCxnSpPr>
                <p:spPr>
                  <a:xfrm flipH="1">
                    <a:off x="4675877" y="1005694"/>
                    <a:ext cx="250594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25" y="2526720"/>
                    <a:ext cx="1305916" cy="369332"/>
                  </a:xfrm>
                  <a:prstGeom prst="rect">
                    <a:avLst/>
                  </a:prstGeom>
                  <a:noFill/>
                  <a:ln>
                    <a:noFill/>
                  </a:ln>
                </p:spPr>
                <p:txBody>
                  <a:bodyPr wrap="none" rtlCol="0">
                    <a:spAutoFit/>
                  </a:bodyPr>
                  <a:lstStyle/>
                  <a:p>
                    <a:r>
                      <a:rPr lang="en-US" dirty="0" smtClean="0"/>
                      <a:t>4 mm beam</a:t>
                    </a:r>
                    <a:endParaRPr lang="en-US" dirty="0"/>
                  </a:p>
                </p:txBody>
              </p:sp>
              <p:sp>
                <p:nvSpPr>
                  <p:cNvPr id="43" name="TextBox 42"/>
                  <p:cNvSpPr txBox="1"/>
                  <p:nvPr/>
                </p:nvSpPr>
                <p:spPr>
                  <a:xfrm>
                    <a:off x="-525222" y="609201"/>
                    <a:ext cx="2459515" cy="369332"/>
                  </a:xfrm>
                  <a:prstGeom prst="rect">
                    <a:avLst/>
                  </a:prstGeom>
                  <a:noFill/>
                </p:spPr>
                <p:txBody>
                  <a:bodyPr wrap="none" rtlCol="0">
                    <a:spAutoFit/>
                  </a:bodyPr>
                  <a:lstStyle/>
                  <a:p>
                    <a:r>
                      <a:rPr lang="en-US" dirty="0" smtClean="0"/>
                      <a:t>4-inches lead protection</a:t>
                    </a:r>
                    <a:endParaRPr lang="en-US" dirty="0"/>
                  </a:p>
                </p:txBody>
              </p:sp>
            </p:grpSp>
            <p:grpSp>
              <p:nvGrpSpPr>
                <p:cNvPr id="2" name="Group 1"/>
                <p:cNvGrpSpPr/>
                <p:nvPr/>
              </p:nvGrpSpPr>
              <p:grpSpPr>
                <a:xfrm>
                  <a:off x="4933140" y="850943"/>
                  <a:ext cx="914400" cy="1844932"/>
                  <a:chOff x="4158440" y="850943"/>
                  <a:chExt cx="914400" cy="1844932"/>
                </a:xfrm>
              </p:grpSpPr>
              <p:grpSp>
                <p:nvGrpSpPr>
                  <p:cNvPr id="10" name="Group 9"/>
                  <p:cNvGrpSpPr/>
                  <p:nvPr/>
                </p:nvGrpSpPr>
                <p:grpSpPr>
                  <a:xfrm>
                    <a:off x="4426397" y="850943"/>
                    <a:ext cx="495302" cy="1844932"/>
                    <a:chOff x="918010" y="2386807"/>
                    <a:chExt cx="857860" cy="2591022"/>
                  </a:xfrm>
                </p:grpSpPr>
                <p:sp>
                  <p:nvSpPr>
                    <p:cNvPr id="26" name="Rectangle 25">
                      <a:extLst>
                        <a:ext uri="{FF2B5EF4-FFF2-40B4-BE49-F238E27FC236}">
                          <a16:creationId xmlns="" xmlns:a16="http://schemas.microsoft.com/office/drawing/2014/main" id="{D445F12F-2B68-405A-9604-C173225DE590}"/>
                        </a:ext>
                      </a:extLst>
                    </p:cNvPr>
                    <p:cNvSpPr/>
                    <p:nvPr/>
                  </p:nvSpPr>
                  <p:spPr>
                    <a:xfrm>
                      <a:off x="920345" y="2386807"/>
                      <a:ext cx="836666" cy="25910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18010" y="3162100"/>
                      <a:ext cx="85786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928597" y="3173271"/>
                      <a:ext cx="813816" cy="1793997"/>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Rectangle 43"/>
                  <p:cNvSpPr/>
                  <p:nvPr/>
                </p:nvSpPr>
                <p:spPr>
                  <a:xfrm>
                    <a:off x="4158440" y="1870946"/>
                    <a:ext cx="914400" cy="100582"/>
                  </a:xfrm>
                  <a:prstGeom prst="rect">
                    <a:avLst/>
                  </a:prstGeom>
                  <a:solidFill>
                    <a:schemeClr val="accent2">
                      <a:lumMod val="60000"/>
                      <a:lumOff val="40000"/>
                      <a:alpha val="2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TextBox 66"/>
                <p:cNvSpPr txBox="1"/>
                <p:nvPr/>
              </p:nvSpPr>
              <p:spPr>
                <a:xfrm>
                  <a:off x="584200" y="2889626"/>
                  <a:ext cx="520190" cy="557378"/>
                </a:xfrm>
                <a:prstGeom prst="rect">
                  <a:avLst/>
                </a:prstGeom>
                <a:solidFill>
                  <a:schemeClr val="bg1"/>
                </a:solidFill>
              </p:spPr>
              <p:txBody>
                <a:bodyPr wrap="square" rtlCol="0">
                  <a:spAutoFit/>
                </a:bodyPr>
                <a:lstStyle/>
                <a:p>
                  <a:endParaRPr lang="en-US" dirty="0"/>
                </a:p>
              </p:txBody>
            </p:sp>
            <p:sp>
              <p:nvSpPr>
                <p:cNvPr id="70" name="TextBox 69"/>
                <p:cNvSpPr txBox="1"/>
                <p:nvPr/>
              </p:nvSpPr>
              <p:spPr>
                <a:xfrm>
                  <a:off x="6972300" y="711200"/>
                  <a:ext cx="1306142" cy="369332"/>
                </a:xfrm>
                <a:prstGeom prst="rect">
                  <a:avLst/>
                </a:prstGeom>
                <a:noFill/>
              </p:spPr>
              <p:txBody>
                <a:bodyPr wrap="none" rtlCol="0">
                  <a:spAutoFit/>
                </a:bodyPr>
                <a:lstStyle/>
                <a:p>
                  <a:r>
                    <a:rPr lang="en-US" dirty="0" smtClean="0"/>
                    <a:t>Test section</a:t>
                  </a:r>
                  <a:endParaRPr lang="en-US" dirty="0"/>
                </a:p>
              </p:txBody>
            </p:sp>
            <p:sp>
              <p:nvSpPr>
                <p:cNvPr id="79" name="TextBox 78"/>
                <p:cNvSpPr txBox="1"/>
                <p:nvPr/>
              </p:nvSpPr>
              <p:spPr>
                <a:xfrm>
                  <a:off x="560478" y="1525398"/>
                  <a:ext cx="2079904" cy="646331"/>
                </a:xfrm>
                <a:prstGeom prst="rect">
                  <a:avLst/>
                </a:prstGeom>
                <a:noFill/>
              </p:spPr>
              <p:txBody>
                <a:bodyPr wrap="none" rtlCol="0">
                  <a:spAutoFit/>
                </a:bodyPr>
                <a:lstStyle/>
                <a:p>
                  <a:r>
                    <a:rPr lang="en-US" dirty="0"/>
                    <a:t>5 </a:t>
                  </a:r>
                  <a:r>
                    <a:rPr lang="en-US" dirty="0" err="1"/>
                    <a:t>mCi</a:t>
                  </a:r>
                  <a:r>
                    <a:rPr lang="en-US" dirty="0"/>
                    <a:t> Cs-137 source </a:t>
                  </a:r>
                  <a:endParaRPr lang="en-US" dirty="0" smtClean="0"/>
                </a:p>
                <a:p>
                  <a:r>
                    <a:rPr lang="en-US" dirty="0" smtClean="0"/>
                    <a:t>662 </a:t>
                  </a:r>
                  <a:r>
                    <a:rPr lang="en-US" dirty="0" err="1"/>
                    <a:t>keV</a:t>
                  </a:r>
                  <a:r>
                    <a:rPr lang="en-US" dirty="0"/>
                    <a:t> photons </a:t>
                  </a:r>
                </a:p>
              </p:txBody>
            </p:sp>
            <p:cxnSp>
              <p:nvCxnSpPr>
                <p:cNvPr id="81" name="Straight Arrow Connector 80"/>
                <p:cNvCxnSpPr/>
                <p:nvPr/>
              </p:nvCxnSpPr>
              <p:spPr>
                <a:xfrm>
                  <a:off x="2942115" y="992218"/>
                  <a:ext cx="393462" cy="495585"/>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85878" y="992219"/>
                  <a:ext cx="2356237"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644358" y="1860220"/>
                  <a:ext cx="3159491" cy="1073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cxnSp>
          <p:nvCxnSpPr>
            <p:cNvPr id="103" name="Straight Arrow Connector 102"/>
            <p:cNvCxnSpPr/>
            <p:nvPr/>
          </p:nvCxnSpPr>
          <p:spPr>
            <a:xfrm flipH="1">
              <a:off x="5459845" y="2583796"/>
              <a:ext cx="2814314"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7061200" y="2552700"/>
              <a:ext cx="1328120" cy="369332"/>
            </a:xfrm>
            <a:prstGeom prst="rect">
              <a:avLst/>
            </a:prstGeom>
            <a:noFill/>
          </p:spPr>
          <p:txBody>
            <a:bodyPr wrap="none" rtlCol="0">
              <a:spAutoFit/>
            </a:bodyPr>
            <a:lstStyle/>
            <a:p>
              <a:r>
                <a:rPr lang="en-US" dirty="0" smtClean="0"/>
                <a:t>Drilling mud</a:t>
              </a:r>
              <a:endParaRPr lang="en-US" dirty="0"/>
            </a:p>
          </p:txBody>
        </p:sp>
      </p:grpSp>
      <p:pic>
        <p:nvPicPr>
          <p:cNvPr id="8" name="Picture 7" descr="IMG_51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432702"/>
            <a:ext cx="4495551" cy="3371663"/>
          </a:xfrm>
          <a:prstGeom prst="rect">
            <a:avLst/>
          </a:prstGeom>
        </p:spPr>
      </p:pic>
    </p:spTree>
    <p:extLst>
      <p:ext uri="{BB962C8B-B14F-4D97-AF65-F5344CB8AC3E}">
        <p14:creationId xmlns:p14="http://schemas.microsoft.com/office/powerpoint/2010/main" val="24131075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1F8520CE-2BEB-42A2-98CA-70C06A00B419}"/>
              </a:ext>
            </a:extLst>
          </p:cNvPr>
          <p:cNvSpPr txBox="1"/>
          <p:nvPr/>
        </p:nvSpPr>
        <p:spPr>
          <a:xfrm>
            <a:off x="637926" y="238213"/>
            <a:ext cx="7967132" cy="461665"/>
          </a:xfrm>
          <a:prstGeom prst="rect">
            <a:avLst/>
          </a:prstGeom>
          <a:noFill/>
        </p:spPr>
        <p:txBody>
          <a:bodyPr wrap="square" rtlCol="0">
            <a:spAutoFit/>
          </a:bodyPr>
          <a:lstStyle/>
          <a:p>
            <a:pPr algn="ctr"/>
            <a:r>
              <a:rPr lang="en-US" sz="2400" b="1" dirty="0"/>
              <a:t>Fabrication of </a:t>
            </a:r>
            <a:r>
              <a:rPr lang="en-US" sz="2400" b="1" dirty="0" smtClean="0"/>
              <a:t>test </a:t>
            </a:r>
            <a:r>
              <a:rPr lang="en-US" sz="2400" b="1" dirty="0"/>
              <a:t>section</a:t>
            </a:r>
          </a:p>
        </p:txBody>
      </p:sp>
      <p:graphicFrame>
        <p:nvGraphicFramePr>
          <p:cNvPr id="2" name="Table 1"/>
          <p:cNvGraphicFramePr>
            <a:graphicFrameLocks noGrp="1"/>
          </p:cNvGraphicFramePr>
          <p:nvPr>
            <p:extLst>
              <p:ext uri="{D42A27DB-BD31-4B8C-83A1-F6EECF244321}">
                <p14:modId xmlns:p14="http://schemas.microsoft.com/office/powerpoint/2010/main" val="1630599656"/>
              </p:ext>
            </p:extLst>
          </p:nvPr>
        </p:nvGraphicFramePr>
        <p:xfrm>
          <a:off x="3802202" y="4129021"/>
          <a:ext cx="4323171" cy="2186233"/>
        </p:xfrm>
        <a:graphic>
          <a:graphicData uri="http://schemas.openxmlformats.org/drawingml/2006/table">
            <a:tbl>
              <a:tblPr>
                <a:tableStyleId>{5940675A-B579-460E-94D1-54222C63F5DA}</a:tableStyleId>
              </a:tblPr>
              <a:tblGrid>
                <a:gridCol w="796852"/>
                <a:gridCol w="1038050"/>
                <a:gridCol w="806016"/>
                <a:gridCol w="720529"/>
                <a:gridCol w="961724"/>
              </a:tblGrid>
              <a:tr h="647356">
                <a:tc>
                  <a:txBody>
                    <a:bodyPr/>
                    <a:lstStyle/>
                    <a:p>
                      <a:pPr algn="ctr" fontAlgn="b"/>
                      <a:r>
                        <a:rPr lang="en-US" sz="1100" u="none" strike="noStrike" dirty="0">
                          <a:effectLst/>
                        </a:rPr>
                        <a:t>Comp</a:t>
                      </a:r>
                      <a:endParaRPr lang="en-US" sz="1100" b="0" i="0" u="none" strike="noStrike" dirty="0">
                        <a:solidFill>
                          <a:srgbClr val="000000"/>
                        </a:solidFill>
                        <a:effectLst/>
                        <a:latin typeface="Calibri"/>
                      </a:endParaRPr>
                    </a:p>
                  </a:txBody>
                  <a:tcPr marL="12700" marR="12700" marT="12700" marB="0" anchor="ctr"/>
                </a:tc>
                <a:tc>
                  <a:txBody>
                    <a:bodyPr/>
                    <a:lstStyle/>
                    <a:p>
                      <a:pPr algn="ctr" fontAlgn="b"/>
                      <a:r>
                        <a:rPr lang="en-US" sz="1100" u="none" strike="noStrike" dirty="0" err="1">
                          <a:effectLst/>
                        </a:rPr>
                        <a:t>Absptn</a:t>
                      </a:r>
                      <a:r>
                        <a:rPr lang="en-US" sz="1100" u="none" strike="noStrike" dirty="0">
                          <a:effectLst/>
                        </a:rPr>
                        <a:t> </a:t>
                      </a:r>
                      <a:r>
                        <a:rPr lang="en-US" sz="1100" u="none" strike="noStrike" dirty="0" err="1" smtClean="0">
                          <a:effectLst/>
                        </a:rPr>
                        <a:t>Coef</a:t>
                      </a:r>
                      <a:r>
                        <a:rPr lang="en-US" sz="1100" u="none" strike="noStrike" dirty="0" smtClean="0">
                          <a:effectLst/>
                        </a:rPr>
                        <a:t> </a:t>
                      </a:r>
                      <a:r>
                        <a:rPr lang="en-US" sz="1100" u="none" strike="noStrike" dirty="0">
                          <a:effectLst/>
                        </a:rPr>
                        <a:t>at 662 </a:t>
                      </a:r>
                      <a:r>
                        <a:rPr lang="en-US" sz="1100" u="none" strike="noStrike" dirty="0" err="1">
                          <a:effectLst/>
                        </a:rPr>
                        <a:t>keV</a:t>
                      </a:r>
                      <a:r>
                        <a:rPr lang="en-US" sz="1100" u="none" strike="noStrike" dirty="0">
                          <a:effectLst/>
                        </a:rPr>
                        <a:t> (cm2/g)</a:t>
                      </a:r>
                      <a:endParaRPr lang="en-US" sz="1100" b="0" i="0" u="none" strike="noStrike" dirty="0">
                        <a:solidFill>
                          <a:srgbClr val="000000"/>
                        </a:solidFill>
                        <a:effectLst/>
                        <a:latin typeface="Calibri"/>
                      </a:endParaRPr>
                    </a:p>
                  </a:txBody>
                  <a:tcPr marL="12700" marR="12700" marT="12700" marB="0" anchor="ctr"/>
                </a:tc>
                <a:tc>
                  <a:txBody>
                    <a:bodyPr/>
                    <a:lstStyle/>
                    <a:p>
                      <a:pPr algn="ctr" fontAlgn="b"/>
                      <a:r>
                        <a:rPr lang="en-US" sz="1100" u="none" strike="noStrike" dirty="0">
                          <a:effectLst/>
                        </a:rPr>
                        <a:t>density (g/cm3)</a:t>
                      </a:r>
                      <a:endParaRPr lang="en-US" sz="1100" b="0" i="0" u="none" strike="noStrike" dirty="0">
                        <a:solidFill>
                          <a:srgbClr val="000000"/>
                        </a:solidFill>
                        <a:effectLst/>
                        <a:latin typeface="Calibri"/>
                      </a:endParaRPr>
                    </a:p>
                  </a:txBody>
                  <a:tcPr marL="12700" marR="12700" marT="12700" marB="0" anchor="ctr"/>
                </a:tc>
                <a:tc>
                  <a:txBody>
                    <a:bodyPr/>
                    <a:lstStyle/>
                    <a:p>
                      <a:pPr algn="ctr" fontAlgn="b"/>
                      <a:r>
                        <a:rPr lang="en-US" sz="1100" u="none" strike="noStrike" dirty="0">
                          <a:effectLst/>
                        </a:rPr>
                        <a:t>Percent (%)</a:t>
                      </a:r>
                      <a:endParaRPr lang="en-US" sz="1100" b="0" i="0" u="none" strike="noStrike" dirty="0">
                        <a:solidFill>
                          <a:srgbClr val="000000"/>
                        </a:solidFill>
                        <a:effectLst/>
                        <a:latin typeface="Calibri"/>
                      </a:endParaRPr>
                    </a:p>
                  </a:txBody>
                  <a:tcPr marL="12700" marR="12700" marT="12700" marB="0" anchor="ctr"/>
                </a:tc>
                <a:tc>
                  <a:txBody>
                    <a:bodyPr/>
                    <a:lstStyle/>
                    <a:p>
                      <a:pPr algn="ctr" fontAlgn="b"/>
                      <a:endParaRPr lang="en-US" sz="1100" b="0" i="0" u="none" strike="noStrike" dirty="0">
                        <a:solidFill>
                          <a:srgbClr val="000000"/>
                        </a:solidFill>
                        <a:effectLst/>
                        <a:latin typeface="Calibri"/>
                      </a:endParaRPr>
                    </a:p>
                  </a:txBody>
                  <a:tcPr marL="12700" marR="12700" marT="12700" marB="0" anchor="ctr"/>
                </a:tc>
              </a:tr>
              <a:tr h="436452">
                <a:tc>
                  <a:txBody>
                    <a:bodyPr/>
                    <a:lstStyle/>
                    <a:p>
                      <a:pPr algn="ctr" fontAlgn="b"/>
                      <a:r>
                        <a:rPr lang="en-US" sz="1200" u="none" strike="noStrike">
                          <a:effectLst/>
                        </a:rPr>
                        <a:t>Barite</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0.075</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4.2</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smtClean="0">
                          <a:effectLst/>
                        </a:rPr>
                        <a:t>0.116</a:t>
                      </a:r>
                      <a:endParaRPr lang="en-US" sz="1200" b="0" i="0" u="none" strike="noStrike" dirty="0">
                        <a:solidFill>
                          <a:srgbClr val="000000"/>
                        </a:solidFill>
                        <a:effectLst/>
                        <a:latin typeface="Calibri"/>
                      </a:endParaRPr>
                    </a:p>
                  </a:txBody>
                  <a:tcPr marL="12700" marR="12700" marT="12700" marB="0" anchor="ctr"/>
                </a:tc>
              </a:tr>
              <a:tr h="326224">
                <a:tc>
                  <a:txBody>
                    <a:bodyPr/>
                    <a:lstStyle/>
                    <a:p>
                      <a:pPr algn="ctr" fontAlgn="b"/>
                      <a:r>
                        <a:rPr lang="en-US" sz="1200" u="none" strike="noStrike">
                          <a:effectLst/>
                        </a:rPr>
                        <a:t>Bentonite</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b="0" i="0" u="none" strike="noStrike" dirty="0" smtClean="0">
                          <a:solidFill>
                            <a:srgbClr val="000000"/>
                          </a:solidFill>
                          <a:effectLst/>
                          <a:latin typeface="Calibri"/>
                        </a:rPr>
                        <a:t>--</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1.6</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a:effectLst/>
                        </a:rPr>
                        <a:t>1</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0.01</a:t>
                      </a:r>
                      <a:endParaRPr lang="en-US" sz="1200" b="0" i="0" u="none" strike="noStrike" dirty="0">
                        <a:solidFill>
                          <a:srgbClr val="000000"/>
                        </a:solidFill>
                        <a:effectLst/>
                        <a:latin typeface="Calibri"/>
                      </a:endParaRPr>
                    </a:p>
                  </a:txBody>
                  <a:tcPr marL="12700" marR="12700" marT="12700" marB="0" anchor="ctr"/>
                </a:tc>
              </a:tr>
              <a:tr h="339749">
                <a:tc>
                  <a:txBody>
                    <a:bodyPr/>
                    <a:lstStyle/>
                    <a:p>
                      <a:pPr algn="ctr" fontAlgn="b"/>
                      <a:r>
                        <a:rPr lang="en-US" sz="1200" u="none" strike="noStrike">
                          <a:effectLst/>
                        </a:rPr>
                        <a:t>oil</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u="none" strike="noStrike">
                          <a:effectLst/>
                        </a:rPr>
                        <a:t>0.38/0.1</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0.8</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60</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smtClean="0">
                          <a:effectLst/>
                        </a:rPr>
                        <a:t>0.562</a:t>
                      </a:r>
                      <a:endParaRPr lang="en-US" sz="1200" b="0" i="0" u="none" strike="noStrike" dirty="0">
                        <a:solidFill>
                          <a:srgbClr val="000000"/>
                        </a:solidFill>
                        <a:effectLst/>
                        <a:latin typeface="Calibri"/>
                      </a:endParaRPr>
                    </a:p>
                  </a:txBody>
                  <a:tcPr marL="12700" marR="12700" marT="12700" marB="0" anchor="ctr"/>
                </a:tc>
              </a:tr>
              <a:tr h="436452">
                <a:tc>
                  <a:txBody>
                    <a:bodyPr/>
                    <a:lstStyle/>
                    <a:p>
                      <a:pPr algn="ctr" fontAlgn="b"/>
                      <a:r>
                        <a:rPr lang="en-US" sz="1200" u="none" strike="noStrike" dirty="0" smtClean="0">
                          <a:effectLst/>
                        </a:rPr>
                        <a:t>Brine</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a:effectLst/>
                        </a:rPr>
                        <a:t>0.2/0.1</a:t>
                      </a:r>
                      <a:endParaRPr lang="en-US" sz="1200" b="0" i="0" u="none" strike="noStrike">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1.1</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a:effectLst/>
                        </a:rPr>
                        <a:t>15</a:t>
                      </a:r>
                      <a:endParaRPr lang="en-US" sz="1200" b="0" i="0" u="none" strike="noStrike" dirty="0">
                        <a:solidFill>
                          <a:srgbClr val="000000"/>
                        </a:solidFill>
                        <a:effectLst/>
                        <a:latin typeface="Calibri"/>
                      </a:endParaRPr>
                    </a:p>
                  </a:txBody>
                  <a:tcPr marL="12700" marR="12700" marT="12700" marB="0" anchor="ctr"/>
                </a:tc>
                <a:tc>
                  <a:txBody>
                    <a:bodyPr/>
                    <a:lstStyle/>
                    <a:p>
                      <a:pPr algn="ctr" fontAlgn="b"/>
                      <a:r>
                        <a:rPr lang="en-US" sz="1200" u="none" strike="noStrike" dirty="0" smtClean="0">
                          <a:effectLst/>
                        </a:rPr>
                        <a:t>0.125</a:t>
                      </a:r>
                      <a:endParaRPr lang="en-US" sz="1200" b="0" i="0" u="none" strike="noStrike" dirty="0">
                        <a:solidFill>
                          <a:srgbClr val="000000"/>
                        </a:solidFill>
                        <a:effectLst/>
                        <a:latin typeface="Calibri"/>
                      </a:endParaRPr>
                    </a:p>
                  </a:txBody>
                  <a:tcPr marL="12700" marR="12700" marT="12700" marB="0" anchor="ctr"/>
                </a:tc>
              </a:tr>
            </a:tbl>
          </a:graphicData>
        </a:graphic>
      </p:graphicFrame>
      <p:pic>
        <p:nvPicPr>
          <p:cNvPr id="14" name="Picture 13"/>
          <p:cNvPicPr>
            <a:picLocks/>
          </p:cNvPicPr>
          <p:nvPr/>
        </p:nvPicPr>
        <p:blipFill>
          <a:blip r:embed="rId2"/>
          <a:stretch>
            <a:fillRect/>
          </a:stretch>
        </p:blipFill>
        <p:spPr>
          <a:xfrm>
            <a:off x="7201571" y="4197387"/>
            <a:ext cx="900101" cy="477517"/>
          </a:xfrm>
          <a:prstGeom prst="rect">
            <a:avLst/>
          </a:prstGeom>
        </p:spPr>
      </p:pic>
      <p:pic>
        <p:nvPicPr>
          <p:cNvPr id="15" name="Picture 14"/>
          <p:cNvPicPr>
            <a:picLocks/>
          </p:cNvPicPr>
          <p:nvPr/>
        </p:nvPicPr>
        <p:blipFill>
          <a:blip r:embed="rId2"/>
          <a:stretch>
            <a:fillRect/>
          </a:stretch>
        </p:blipFill>
        <p:spPr>
          <a:xfrm>
            <a:off x="3993310" y="1625394"/>
            <a:ext cx="1869472" cy="985818"/>
          </a:xfrm>
          <a:prstGeom prst="rect">
            <a:avLst/>
          </a:prstGeom>
        </p:spPr>
      </p:pic>
      <p:sp>
        <p:nvSpPr>
          <p:cNvPr id="3" name="TextBox 2"/>
          <p:cNvSpPr txBox="1"/>
          <p:nvPr/>
        </p:nvSpPr>
        <p:spPr>
          <a:xfrm>
            <a:off x="5877049" y="1926304"/>
            <a:ext cx="695122" cy="400110"/>
          </a:xfrm>
          <a:prstGeom prst="rect">
            <a:avLst/>
          </a:prstGeom>
          <a:noFill/>
        </p:spPr>
        <p:txBody>
          <a:bodyPr wrap="none" rtlCol="0">
            <a:spAutoFit/>
          </a:bodyPr>
          <a:lstStyle/>
          <a:p>
            <a:r>
              <a:rPr lang="en-US" sz="2000" dirty="0" smtClean="0"/>
              <a:t>~ 0.5</a:t>
            </a:r>
            <a:endParaRPr lang="en-US" sz="2000" dirty="0"/>
          </a:p>
        </p:txBody>
      </p:sp>
      <p:sp>
        <p:nvSpPr>
          <p:cNvPr id="4" name="TextBox 3"/>
          <p:cNvSpPr txBox="1"/>
          <p:nvPr/>
        </p:nvSpPr>
        <p:spPr>
          <a:xfrm>
            <a:off x="4017702" y="2610690"/>
            <a:ext cx="3236207" cy="1200329"/>
          </a:xfrm>
          <a:prstGeom prst="rect">
            <a:avLst/>
          </a:prstGeom>
          <a:noFill/>
        </p:spPr>
        <p:txBody>
          <a:bodyPr wrap="none" rtlCol="0">
            <a:spAutoFit/>
          </a:bodyPr>
          <a:lstStyle/>
          <a:p>
            <a:r>
              <a:rPr lang="en-US" dirty="0" smtClean="0"/>
              <a:t>I: gamma intensity</a:t>
            </a:r>
          </a:p>
          <a:p>
            <a:r>
              <a:rPr lang="en-US" dirty="0" smtClean="0"/>
              <a:t>A: absorption coefficient (cm</a:t>
            </a:r>
            <a:r>
              <a:rPr lang="en-US" baseline="30000" dirty="0" smtClean="0"/>
              <a:t>2</a:t>
            </a:r>
            <a:r>
              <a:rPr lang="en-US" dirty="0" smtClean="0"/>
              <a:t>/g)</a:t>
            </a:r>
          </a:p>
          <a:p>
            <a:r>
              <a:rPr lang="en-US" dirty="0" err="1" smtClean="0"/>
              <a:t>ρ</a:t>
            </a:r>
            <a:r>
              <a:rPr lang="en-US" dirty="0" smtClean="0"/>
              <a:t>: density (g/cm</a:t>
            </a:r>
            <a:r>
              <a:rPr lang="en-US" baseline="30000" dirty="0" smtClean="0"/>
              <a:t>3</a:t>
            </a:r>
            <a:r>
              <a:rPr lang="en-US" dirty="0" smtClean="0"/>
              <a:t>)</a:t>
            </a:r>
          </a:p>
          <a:p>
            <a:r>
              <a:rPr lang="en-US" dirty="0"/>
              <a:t>d</a:t>
            </a:r>
            <a:r>
              <a:rPr lang="en-US" dirty="0" smtClean="0"/>
              <a:t>: mud thickness ~ 4 </a:t>
            </a:r>
            <a:r>
              <a:rPr lang="en-US" dirty="0"/>
              <a:t>c</a:t>
            </a:r>
            <a:r>
              <a:rPr lang="en-US" dirty="0" smtClean="0"/>
              <a:t>m</a:t>
            </a:r>
            <a:endParaRPr lang="en-US" dirty="0"/>
          </a:p>
        </p:txBody>
      </p:sp>
      <p:grpSp>
        <p:nvGrpSpPr>
          <p:cNvPr id="24" name="Group 23"/>
          <p:cNvGrpSpPr/>
          <p:nvPr/>
        </p:nvGrpSpPr>
        <p:grpSpPr>
          <a:xfrm>
            <a:off x="476629" y="2427837"/>
            <a:ext cx="2033388" cy="3188530"/>
            <a:chOff x="434991" y="2386747"/>
            <a:chExt cx="2033388" cy="3188530"/>
          </a:xfrm>
        </p:grpSpPr>
        <p:grpSp>
          <p:nvGrpSpPr>
            <p:cNvPr id="25" name="Group 24">
              <a:extLst>
                <a:ext uri="{FF2B5EF4-FFF2-40B4-BE49-F238E27FC236}">
                  <a16:creationId xmlns="" xmlns:a16="http://schemas.microsoft.com/office/drawing/2014/main" id="{DA1A6FF0-40FB-4A15-B4BD-D02FBE2A604C}"/>
                </a:ext>
              </a:extLst>
            </p:cNvPr>
            <p:cNvGrpSpPr/>
            <p:nvPr/>
          </p:nvGrpSpPr>
          <p:grpSpPr>
            <a:xfrm>
              <a:off x="434991" y="2386747"/>
              <a:ext cx="1322021" cy="3188530"/>
              <a:chOff x="4012606" y="1002148"/>
              <a:chExt cx="1762693" cy="3194198"/>
            </a:xfrm>
          </p:grpSpPr>
          <p:grpSp>
            <p:nvGrpSpPr>
              <p:cNvPr id="41" name="Group 40">
                <a:extLst>
                  <a:ext uri="{FF2B5EF4-FFF2-40B4-BE49-F238E27FC236}">
                    <a16:creationId xmlns="" xmlns:a16="http://schemas.microsoft.com/office/drawing/2014/main" id="{39C671CD-B3D6-4B90-9AE0-27D9EB4E045C}"/>
                  </a:ext>
                </a:extLst>
              </p:cNvPr>
              <p:cNvGrpSpPr/>
              <p:nvPr/>
            </p:nvGrpSpPr>
            <p:grpSpPr>
              <a:xfrm>
                <a:off x="4510447" y="1002148"/>
                <a:ext cx="1264852" cy="2752957"/>
                <a:chOff x="3503684" y="1002148"/>
                <a:chExt cx="1264852" cy="2752957"/>
              </a:xfrm>
            </p:grpSpPr>
            <p:sp>
              <p:nvSpPr>
                <p:cNvPr id="44" name="Rectangle 43">
                  <a:extLst>
                    <a:ext uri="{FF2B5EF4-FFF2-40B4-BE49-F238E27FC236}">
                      <a16:creationId xmlns="" xmlns:a16="http://schemas.microsoft.com/office/drawing/2014/main" id="{D445F12F-2B68-405A-9604-C173225DE590}"/>
                    </a:ext>
                  </a:extLst>
                </p:cNvPr>
                <p:cNvSpPr/>
                <p:nvPr/>
              </p:nvSpPr>
              <p:spPr>
                <a:xfrm>
                  <a:off x="3652981" y="1002208"/>
                  <a:ext cx="1115555" cy="25956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 xmlns:a16="http://schemas.microsoft.com/office/drawing/2014/main" id="{DF7C1AFD-0703-44F6-998D-15A7F96C3A78}"/>
                    </a:ext>
                  </a:extLst>
                </p:cNvPr>
                <p:cNvCxnSpPr>
                  <a:cxnSpLocks/>
                </p:cNvCxnSpPr>
                <p:nvPr/>
              </p:nvCxnSpPr>
              <p:spPr>
                <a:xfrm>
                  <a:off x="3503684" y="1002148"/>
                  <a:ext cx="0" cy="25956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515D4A40-62FB-4A51-9A7E-B40DA8D78B56}"/>
                    </a:ext>
                  </a:extLst>
                </p:cNvPr>
                <p:cNvCxnSpPr>
                  <a:cxnSpLocks/>
                </p:cNvCxnSpPr>
                <p:nvPr/>
              </p:nvCxnSpPr>
              <p:spPr>
                <a:xfrm>
                  <a:off x="3652981" y="3755105"/>
                  <a:ext cx="111555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 xmlns:a16="http://schemas.microsoft.com/office/drawing/2014/main" id="{B17C01BC-11DC-4247-AC31-3F303C7FEAB3}"/>
                  </a:ext>
                </a:extLst>
              </p:cNvPr>
              <p:cNvSpPr txBox="1"/>
              <p:nvPr/>
            </p:nvSpPr>
            <p:spPr>
              <a:xfrm rot="16200000">
                <a:off x="3881736" y="2135625"/>
                <a:ext cx="754181" cy="492442"/>
              </a:xfrm>
              <a:prstGeom prst="rect">
                <a:avLst/>
              </a:prstGeom>
              <a:noFill/>
            </p:spPr>
            <p:txBody>
              <a:bodyPr wrap="none" rtlCol="0">
                <a:spAutoFit/>
              </a:bodyPr>
              <a:lstStyle/>
              <a:p>
                <a:r>
                  <a:rPr lang="en-US" dirty="0" smtClean="0"/>
                  <a:t>15 cm</a:t>
                </a:r>
                <a:endParaRPr lang="en-US" dirty="0"/>
              </a:p>
            </p:txBody>
          </p:sp>
          <p:sp>
            <p:nvSpPr>
              <p:cNvPr id="43" name="TextBox 42">
                <a:extLst>
                  <a:ext uri="{FF2B5EF4-FFF2-40B4-BE49-F238E27FC236}">
                    <a16:creationId xmlns="" xmlns:a16="http://schemas.microsoft.com/office/drawing/2014/main" id="{698ADFC5-244D-49AB-B2F5-E29A9CD92B18}"/>
                  </a:ext>
                </a:extLst>
              </p:cNvPr>
              <p:cNvSpPr txBox="1"/>
              <p:nvPr/>
            </p:nvSpPr>
            <p:spPr>
              <a:xfrm>
                <a:off x="4731068" y="3826357"/>
                <a:ext cx="847798" cy="369989"/>
              </a:xfrm>
              <a:prstGeom prst="rect">
                <a:avLst/>
              </a:prstGeom>
              <a:noFill/>
            </p:spPr>
            <p:txBody>
              <a:bodyPr wrap="none" rtlCol="0">
                <a:spAutoFit/>
              </a:bodyPr>
              <a:lstStyle/>
              <a:p>
                <a:r>
                  <a:rPr lang="en-US" dirty="0" smtClean="0"/>
                  <a:t>4 cm</a:t>
                </a:r>
                <a:endParaRPr lang="en-US" dirty="0"/>
              </a:p>
            </p:txBody>
          </p:sp>
        </p:grpSp>
        <p:cxnSp>
          <p:nvCxnSpPr>
            <p:cNvPr id="26" name="Straight Connector 25"/>
            <p:cNvCxnSpPr/>
            <p:nvPr/>
          </p:nvCxnSpPr>
          <p:spPr>
            <a:xfrm>
              <a:off x="918010" y="3162101"/>
              <a:ext cx="9845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55420" y="3557074"/>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750839" y="4023392"/>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760529" y="4475441"/>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755948" y="4884683"/>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919359" y="4685748"/>
              <a:ext cx="539330" cy="338554"/>
            </a:xfrm>
            <a:prstGeom prst="rect">
              <a:avLst/>
            </a:prstGeom>
            <a:noFill/>
          </p:spPr>
          <p:txBody>
            <a:bodyPr wrap="none" rtlCol="0">
              <a:spAutoFit/>
            </a:bodyPr>
            <a:lstStyle/>
            <a:p>
              <a:r>
                <a:rPr lang="en-US" sz="1600" dirty="0" smtClean="0"/>
                <a:t>1cm</a:t>
              </a:r>
              <a:endParaRPr lang="en-US" sz="1600" dirty="0"/>
            </a:p>
          </p:txBody>
        </p:sp>
        <p:sp>
          <p:nvSpPr>
            <p:cNvPr id="36" name="TextBox 35"/>
            <p:cNvSpPr txBox="1"/>
            <p:nvPr/>
          </p:nvSpPr>
          <p:spPr>
            <a:xfrm>
              <a:off x="1929049" y="4295926"/>
              <a:ext cx="539330" cy="338554"/>
            </a:xfrm>
            <a:prstGeom prst="rect">
              <a:avLst/>
            </a:prstGeom>
            <a:noFill/>
          </p:spPr>
          <p:txBody>
            <a:bodyPr wrap="none" rtlCol="0">
              <a:spAutoFit/>
            </a:bodyPr>
            <a:lstStyle/>
            <a:p>
              <a:r>
                <a:rPr lang="en-US" sz="1600" dirty="0"/>
                <a:t>3</a:t>
              </a:r>
              <a:r>
                <a:rPr lang="en-US" sz="1600" dirty="0" smtClean="0"/>
                <a:t>cm</a:t>
              </a:r>
              <a:endParaRPr lang="en-US" sz="1600" dirty="0"/>
            </a:p>
          </p:txBody>
        </p:sp>
        <p:sp>
          <p:nvSpPr>
            <p:cNvPr id="37" name="TextBox 36"/>
            <p:cNvSpPr txBox="1"/>
            <p:nvPr/>
          </p:nvSpPr>
          <p:spPr>
            <a:xfrm>
              <a:off x="1924468" y="3834759"/>
              <a:ext cx="539330" cy="338554"/>
            </a:xfrm>
            <a:prstGeom prst="rect">
              <a:avLst/>
            </a:prstGeom>
            <a:noFill/>
          </p:spPr>
          <p:txBody>
            <a:bodyPr wrap="none" rtlCol="0">
              <a:spAutoFit/>
            </a:bodyPr>
            <a:lstStyle/>
            <a:p>
              <a:r>
                <a:rPr lang="en-US" sz="1600" dirty="0" smtClean="0"/>
                <a:t>5cm</a:t>
              </a:r>
              <a:endParaRPr lang="en-US" sz="1600" dirty="0"/>
            </a:p>
          </p:txBody>
        </p:sp>
        <p:sp>
          <p:nvSpPr>
            <p:cNvPr id="38" name="TextBox 37"/>
            <p:cNvSpPr txBox="1"/>
            <p:nvPr/>
          </p:nvSpPr>
          <p:spPr>
            <a:xfrm>
              <a:off x="1919887" y="3387861"/>
              <a:ext cx="539330" cy="338554"/>
            </a:xfrm>
            <a:prstGeom prst="rect">
              <a:avLst/>
            </a:prstGeom>
            <a:noFill/>
          </p:spPr>
          <p:txBody>
            <a:bodyPr wrap="none" rtlCol="0">
              <a:spAutoFit/>
            </a:bodyPr>
            <a:lstStyle/>
            <a:p>
              <a:r>
                <a:rPr lang="en-US" sz="1600" dirty="0"/>
                <a:t>7</a:t>
              </a:r>
              <a:r>
                <a:rPr lang="en-US" sz="1600" dirty="0" smtClean="0"/>
                <a:t>cm</a:t>
              </a:r>
              <a:endParaRPr lang="en-US" sz="1600" dirty="0"/>
            </a:p>
          </p:txBody>
        </p:sp>
        <p:sp>
          <p:nvSpPr>
            <p:cNvPr id="39" name="TextBox 38"/>
            <p:cNvSpPr txBox="1"/>
            <p:nvPr/>
          </p:nvSpPr>
          <p:spPr>
            <a:xfrm>
              <a:off x="1915306" y="2979782"/>
              <a:ext cx="539330" cy="338554"/>
            </a:xfrm>
            <a:prstGeom prst="rect">
              <a:avLst/>
            </a:prstGeom>
            <a:noFill/>
          </p:spPr>
          <p:txBody>
            <a:bodyPr wrap="none" rtlCol="0">
              <a:spAutoFit/>
            </a:bodyPr>
            <a:lstStyle/>
            <a:p>
              <a:r>
                <a:rPr lang="en-US" sz="1600" dirty="0" smtClean="0"/>
                <a:t>9cm</a:t>
              </a:r>
              <a:endParaRPr lang="en-US" sz="1600" dirty="0"/>
            </a:p>
          </p:txBody>
        </p:sp>
        <p:sp>
          <p:nvSpPr>
            <p:cNvPr id="40" name="Rectangle 39"/>
            <p:cNvSpPr/>
            <p:nvPr/>
          </p:nvSpPr>
          <p:spPr>
            <a:xfrm>
              <a:off x="928597" y="3173271"/>
              <a:ext cx="813816" cy="1793997"/>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4017702" y="1021834"/>
            <a:ext cx="1936422" cy="369332"/>
          </a:xfrm>
          <a:prstGeom prst="rect">
            <a:avLst/>
          </a:prstGeom>
        </p:spPr>
        <p:txBody>
          <a:bodyPr wrap="none">
            <a:spAutoFit/>
          </a:bodyPr>
          <a:lstStyle/>
          <a:p>
            <a:r>
              <a:rPr lang="en-US" b="1" dirty="0"/>
              <a:t>Beer-Lambert Law</a:t>
            </a:r>
          </a:p>
        </p:txBody>
      </p:sp>
    </p:spTree>
    <p:extLst>
      <p:ext uri="{BB962C8B-B14F-4D97-AF65-F5344CB8AC3E}">
        <p14:creationId xmlns:p14="http://schemas.microsoft.com/office/powerpoint/2010/main" val="13536450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12</a:t>
            </a:fld>
            <a:endParaRPr lang="en-US" dirty="0"/>
          </a:p>
        </p:txBody>
      </p:sp>
      <p:sp>
        <p:nvSpPr>
          <p:cNvPr id="7" name="TextBox 6"/>
          <p:cNvSpPr txBox="1"/>
          <p:nvPr/>
        </p:nvSpPr>
        <p:spPr>
          <a:xfrm>
            <a:off x="2387781" y="73110"/>
            <a:ext cx="4834376" cy="523220"/>
          </a:xfrm>
          <a:prstGeom prst="rect">
            <a:avLst/>
          </a:prstGeom>
          <a:noFill/>
        </p:spPr>
        <p:txBody>
          <a:bodyPr wrap="none" rtlCol="0">
            <a:spAutoFit/>
          </a:bodyPr>
          <a:lstStyle/>
          <a:p>
            <a:r>
              <a:rPr lang="en-US" sz="2800" b="1" dirty="0" smtClean="0"/>
              <a:t>Gamma density measurements</a:t>
            </a:r>
            <a:endParaRPr lang="en-US" sz="2800" b="1" dirty="0"/>
          </a:p>
        </p:txBody>
      </p:sp>
      <p:pic>
        <p:nvPicPr>
          <p:cNvPr id="10" name="Picture 9"/>
          <p:cNvPicPr>
            <a:picLocks noChangeAspect="1"/>
          </p:cNvPicPr>
          <p:nvPr/>
        </p:nvPicPr>
        <p:blipFill>
          <a:blip r:embed="rId3"/>
          <a:stretch>
            <a:fillRect/>
          </a:stretch>
        </p:blipFill>
        <p:spPr>
          <a:xfrm>
            <a:off x="1784694" y="677281"/>
            <a:ext cx="2984500" cy="914400"/>
          </a:xfrm>
          <a:prstGeom prst="rect">
            <a:avLst/>
          </a:prstGeom>
        </p:spPr>
      </p:pic>
      <p:pic>
        <p:nvPicPr>
          <p:cNvPr id="11" name="Picture 10"/>
          <p:cNvPicPr>
            <a:picLocks noChangeAspect="1"/>
          </p:cNvPicPr>
          <p:nvPr/>
        </p:nvPicPr>
        <p:blipFill>
          <a:blip r:embed="rId4"/>
          <a:stretch>
            <a:fillRect/>
          </a:stretch>
        </p:blipFill>
        <p:spPr>
          <a:xfrm>
            <a:off x="5822033" y="750122"/>
            <a:ext cx="1892300" cy="863600"/>
          </a:xfrm>
          <a:prstGeom prst="rect">
            <a:avLst/>
          </a:prstGeom>
        </p:spPr>
      </p:pic>
      <p:grpSp>
        <p:nvGrpSpPr>
          <p:cNvPr id="54" name="Group 53"/>
          <p:cNvGrpSpPr/>
          <p:nvPr/>
        </p:nvGrpSpPr>
        <p:grpSpPr>
          <a:xfrm>
            <a:off x="6729" y="2427837"/>
            <a:ext cx="2033388" cy="3188530"/>
            <a:chOff x="434991" y="2386747"/>
            <a:chExt cx="2033388" cy="3188530"/>
          </a:xfrm>
        </p:grpSpPr>
        <p:grpSp>
          <p:nvGrpSpPr>
            <p:cNvPr id="33" name="Group 32">
              <a:extLst>
                <a:ext uri="{FF2B5EF4-FFF2-40B4-BE49-F238E27FC236}">
                  <a16:creationId xmlns="" xmlns:a16="http://schemas.microsoft.com/office/drawing/2014/main" id="{DA1A6FF0-40FB-4A15-B4BD-D02FBE2A604C}"/>
                </a:ext>
              </a:extLst>
            </p:cNvPr>
            <p:cNvGrpSpPr/>
            <p:nvPr/>
          </p:nvGrpSpPr>
          <p:grpSpPr>
            <a:xfrm>
              <a:off x="434991" y="2386747"/>
              <a:ext cx="1322021" cy="3188530"/>
              <a:chOff x="4012606" y="1002148"/>
              <a:chExt cx="1762693" cy="3194198"/>
            </a:xfrm>
          </p:grpSpPr>
          <p:grpSp>
            <p:nvGrpSpPr>
              <p:cNvPr id="35" name="Group 34">
                <a:extLst>
                  <a:ext uri="{FF2B5EF4-FFF2-40B4-BE49-F238E27FC236}">
                    <a16:creationId xmlns="" xmlns:a16="http://schemas.microsoft.com/office/drawing/2014/main" id="{39C671CD-B3D6-4B90-9AE0-27D9EB4E045C}"/>
                  </a:ext>
                </a:extLst>
              </p:cNvPr>
              <p:cNvGrpSpPr/>
              <p:nvPr/>
            </p:nvGrpSpPr>
            <p:grpSpPr>
              <a:xfrm>
                <a:off x="4510447" y="1002148"/>
                <a:ext cx="1264852" cy="2752957"/>
                <a:chOff x="3503684" y="1002148"/>
                <a:chExt cx="1264852" cy="2752957"/>
              </a:xfrm>
            </p:grpSpPr>
            <p:sp>
              <p:nvSpPr>
                <p:cNvPr id="38" name="Rectangle 37">
                  <a:extLst>
                    <a:ext uri="{FF2B5EF4-FFF2-40B4-BE49-F238E27FC236}">
                      <a16:creationId xmlns="" xmlns:a16="http://schemas.microsoft.com/office/drawing/2014/main" id="{D445F12F-2B68-405A-9604-C173225DE590}"/>
                    </a:ext>
                  </a:extLst>
                </p:cNvPr>
                <p:cNvSpPr/>
                <p:nvPr/>
              </p:nvSpPr>
              <p:spPr>
                <a:xfrm>
                  <a:off x="3652981" y="1002208"/>
                  <a:ext cx="1115555" cy="25956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 xmlns:a16="http://schemas.microsoft.com/office/drawing/2014/main" id="{DF7C1AFD-0703-44F6-998D-15A7F96C3A78}"/>
                    </a:ext>
                  </a:extLst>
                </p:cNvPr>
                <p:cNvCxnSpPr>
                  <a:cxnSpLocks/>
                </p:cNvCxnSpPr>
                <p:nvPr/>
              </p:nvCxnSpPr>
              <p:spPr>
                <a:xfrm>
                  <a:off x="3503684" y="1002148"/>
                  <a:ext cx="0" cy="25956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515D4A40-62FB-4A51-9A7E-B40DA8D78B56}"/>
                    </a:ext>
                  </a:extLst>
                </p:cNvPr>
                <p:cNvCxnSpPr>
                  <a:cxnSpLocks/>
                </p:cNvCxnSpPr>
                <p:nvPr/>
              </p:nvCxnSpPr>
              <p:spPr>
                <a:xfrm>
                  <a:off x="3652981" y="3755105"/>
                  <a:ext cx="111555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 xmlns:a16="http://schemas.microsoft.com/office/drawing/2014/main" id="{B17C01BC-11DC-4247-AC31-3F303C7FEAB3}"/>
                  </a:ext>
                </a:extLst>
              </p:cNvPr>
              <p:cNvSpPr txBox="1"/>
              <p:nvPr/>
            </p:nvSpPr>
            <p:spPr>
              <a:xfrm rot="16200000">
                <a:off x="3881736" y="2135625"/>
                <a:ext cx="754181" cy="492442"/>
              </a:xfrm>
              <a:prstGeom prst="rect">
                <a:avLst/>
              </a:prstGeom>
              <a:noFill/>
            </p:spPr>
            <p:txBody>
              <a:bodyPr wrap="none" rtlCol="0">
                <a:spAutoFit/>
              </a:bodyPr>
              <a:lstStyle/>
              <a:p>
                <a:r>
                  <a:rPr lang="en-US" dirty="0" smtClean="0"/>
                  <a:t>15 cm</a:t>
                </a:r>
                <a:endParaRPr lang="en-US" dirty="0"/>
              </a:p>
            </p:txBody>
          </p:sp>
          <p:sp>
            <p:nvSpPr>
              <p:cNvPr id="37" name="TextBox 36">
                <a:extLst>
                  <a:ext uri="{FF2B5EF4-FFF2-40B4-BE49-F238E27FC236}">
                    <a16:creationId xmlns="" xmlns:a16="http://schemas.microsoft.com/office/drawing/2014/main" id="{698ADFC5-244D-49AB-B2F5-E29A9CD92B18}"/>
                  </a:ext>
                </a:extLst>
              </p:cNvPr>
              <p:cNvSpPr txBox="1"/>
              <p:nvPr/>
            </p:nvSpPr>
            <p:spPr>
              <a:xfrm>
                <a:off x="4731068" y="3826357"/>
                <a:ext cx="847798" cy="369989"/>
              </a:xfrm>
              <a:prstGeom prst="rect">
                <a:avLst/>
              </a:prstGeom>
              <a:noFill/>
            </p:spPr>
            <p:txBody>
              <a:bodyPr wrap="none" rtlCol="0">
                <a:spAutoFit/>
              </a:bodyPr>
              <a:lstStyle/>
              <a:p>
                <a:r>
                  <a:rPr lang="en-US" dirty="0" smtClean="0"/>
                  <a:t>4 cm</a:t>
                </a:r>
                <a:endParaRPr lang="en-US" dirty="0"/>
              </a:p>
            </p:txBody>
          </p:sp>
        </p:grpSp>
        <p:cxnSp>
          <p:nvCxnSpPr>
            <p:cNvPr id="41" name="Straight Connector 40"/>
            <p:cNvCxnSpPr/>
            <p:nvPr/>
          </p:nvCxnSpPr>
          <p:spPr>
            <a:xfrm>
              <a:off x="918010" y="3162101"/>
              <a:ext cx="98455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755420" y="3557074"/>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750839" y="4023392"/>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760529" y="4475441"/>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755948" y="4884683"/>
              <a:ext cx="15687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919359" y="4685748"/>
              <a:ext cx="539330" cy="338554"/>
            </a:xfrm>
            <a:prstGeom prst="rect">
              <a:avLst/>
            </a:prstGeom>
            <a:noFill/>
          </p:spPr>
          <p:txBody>
            <a:bodyPr wrap="none" rtlCol="0">
              <a:spAutoFit/>
            </a:bodyPr>
            <a:lstStyle/>
            <a:p>
              <a:r>
                <a:rPr lang="en-US" sz="1600" dirty="0" smtClean="0"/>
                <a:t>1cm</a:t>
              </a:r>
              <a:endParaRPr lang="en-US" sz="1600" dirty="0"/>
            </a:p>
          </p:txBody>
        </p:sp>
        <p:sp>
          <p:nvSpPr>
            <p:cNvPr id="48" name="TextBox 47"/>
            <p:cNvSpPr txBox="1"/>
            <p:nvPr/>
          </p:nvSpPr>
          <p:spPr>
            <a:xfrm>
              <a:off x="1929049" y="4295926"/>
              <a:ext cx="539330" cy="338554"/>
            </a:xfrm>
            <a:prstGeom prst="rect">
              <a:avLst/>
            </a:prstGeom>
            <a:noFill/>
          </p:spPr>
          <p:txBody>
            <a:bodyPr wrap="none" rtlCol="0">
              <a:spAutoFit/>
            </a:bodyPr>
            <a:lstStyle/>
            <a:p>
              <a:r>
                <a:rPr lang="en-US" sz="1600" dirty="0"/>
                <a:t>3</a:t>
              </a:r>
              <a:r>
                <a:rPr lang="en-US" sz="1600" dirty="0" smtClean="0"/>
                <a:t>cm</a:t>
              </a:r>
              <a:endParaRPr lang="en-US" sz="1600" dirty="0"/>
            </a:p>
          </p:txBody>
        </p:sp>
        <p:sp>
          <p:nvSpPr>
            <p:cNvPr id="49" name="TextBox 48"/>
            <p:cNvSpPr txBox="1"/>
            <p:nvPr/>
          </p:nvSpPr>
          <p:spPr>
            <a:xfrm>
              <a:off x="1924468" y="3834759"/>
              <a:ext cx="539330" cy="338554"/>
            </a:xfrm>
            <a:prstGeom prst="rect">
              <a:avLst/>
            </a:prstGeom>
            <a:noFill/>
          </p:spPr>
          <p:txBody>
            <a:bodyPr wrap="none" rtlCol="0">
              <a:spAutoFit/>
            </a:bodyPr>
            <a:lstStyle/>
            <a:p>
              <a:r>
                <a:rPr lang="en-US" sz="1600" dirty="0" smtClean="0"/>
                <a:t>5cm</a:t>
              </a:r>
              <a:endParaRPr lang="en-US" sz="1600" dirty="0"/>
            </a:p>
          </p:txBody>
        </p:sp>
        <p:sp>
          <p:nvSpPr>
            <p:cNvPr id="50" name="TextBox 49"/>
            <p:cNvSpPr txBox="1"/>
            <p:nvPr/>
          </p:nvSpPr>
          <p:spPr>
            <a:xfrm>
              <a:off x="1919887" y="3387861"/>
              <a:ext cx="539330" cy="338554"/>
            </a:xfrm>
            <a:prstGeom prst="rect">
              <a:avLst/>
            </a:prstGeom>
            <a:noFill/>
          </p:spPr>
          <p:txBody>
            <a:bodyPr wrap="none" rtlCol="0">
              <a:spAutoFit/>
            </a:bodyPr>
            <a:lstStyle/>
            <a:p>
              <a:r>
                <a:rPr lang="en-US" sz="1600" dirty="0"/>
                <a:t>7</a:t>
              </a:r>
              <a:r>
                <a:rPr lang="en-US" sz="1600" dirty="0" smtClean="0"/>
                <a:t>cm</a:t>
              </a:r>
              <a:endParaRPr lang="en-US" sz="1600" dirty="0"/>
            </a:p>
          </p:txBody>
        </p:sp>
        <p:sp>
          <p:nvSpPr>
            <p:cNvPr id="51" name="TextBox 50"/>
            <p:cNvSpPr txBox="1"/>
            <p:nvPr/>
          </p:nvSpPr>
          <p:spPr>
            <a:xfrm>
              <a:off x="1915306" y="2979782"/>
              <a:ext cx="539330" cy="338554"/>
            </a:xfrm>
            <a:prstGeom prst="rect">
              <a:avLst/>
            </a:prstGeom>
            <a:noFill/>
          </p:spPr>
          <p:txBody>
            <a:bodyPr wrap="none" rtlCol="0">
              <a:spAutoFit/>
            </a:bodyPr>
            <a:lstStyle/>
            <a:p>
              <a:r>
                <a:rPr lang="en-US" sz="1600" dirty="0" smtClean="0"/>
                <a:t>9cm</a:t>
              </a:r>
              <a:endParaRPr lang="en-US" sz="1600" dirty="0"/>
            </a:p>
          </p:txBody>
        </p:sp>
        <p:sp>
          <p:nvSpPr>
            <p:cNvPr id="52" name="Rectangle 51"/>
            <p:cNvSpPr/>
            <p:nvPr/>
          </p:nvSpPr>
          <p:spPr>
            <a:xfrm>
              <a:off x="928597" y="3173271"/>
              <a:ext cx="813816" cy="1793997"/>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Box 57"/>
          <p:cNvSpPr txBox="1"/>
          <p:nvPr/>
        </p:nvSpPr>
        <p:spPr>
          <a:xfrm>
            <a:off x="3098800" y="5664201"/>
            <a:ext cx="4262705" cy="830997"/>
          </a:xfrm>
          <a:prstGeom prst="rect">
            <a:avLst/>
          </a:prstGeom>
          <a:noFill/>
        </p:spPr>
        <p:txBody>
          <a:bodyPr wrap="none" rtlCol="0">
            <a:spAutoFit/>
          </a:bodyPr>
          <a:lstStyle/>
          <a:p>
            <a:pPr marL="285750" indent="-285750">
              <a:buFont typeface="Arial"/>
              <a:buChar char="•"/>
            </a:pPr>
            <a:r>
              <a:rPr lang="en-US" sz="1600" dirty="0" smtClean="0"/>
              <a:t>Distance between source and column &lt; 1cm</a:t>
            </a:r>
          </a:p>
          <a:p>
            <a:pPr marL="285750" indent="-285750">
              <a:buFont typeface="Arial"/>
              <a:buChar char="•"/>
            </a:pPr>
            <a:r>
              <a:rPr lang="en-US" sz="1600" dirty="0"/>
              <a:t>Mud thickness ~ </a:t>
            </a:r>
            <a:r>
              <a:rPr lang="en-US" sz="1600" dirty="0" smtClean="0"/>
              <a:t>4 </a:t>
            </a:r>
            <a:r>
              <a:rPr lang="en-US" sz="1600" dirty="0"/>
              <a:t>c</a:t>
            </a:r>
            <a:r>
              <a:rPr lang="en-US" sz="1600" dirty="0" smtClean="0"/>
              <a:t>m</a:t>
            </a:r>
          </a:p>
          <a:p>
            <a:pPr marL="285750" indent="-285750">
              <a:buFont typeface="Arial"/>
              <a:buChar char="•"/>
            </a:pPr>
            <a:r>
              <a:rPr lang="en-US" sz="1600" dirty="0"/>
              <a:t>Error Propagation: Gamma density &gt;+/- </a:t>
            </a:r>
            <a:r>
              <a:rPr lang="en-US" sz="1600" dirty="0" smtClean="0"/>
              <a:t>0.002</a:t>
            </a:r>
            <a:endParaRPr lang="en-US" dirty="0" smtClean="0"/>
          </a:p>
        </p:txBody>
      </p:sp>
      <p:sp>
        <p:nvSpPr>
          <p:cNvPr id="60" name="TextBox 59"/>
          <p:cNvSpPr txBox="1"/>
          <p:nvPr/>
        </p:nvSpPr>
        <p:spPr>
          <a:xfrm>
            <a:off x="7714333" y="945902"/>
            <a:ext cx="695122" cy="400110"/>
          </a:xfrm>
          <a:prstGeom prst="rect">
            <a:avLst/>
          </a:prstGeom>
          <a:noFill/>
        </p:spPr>
        <p:txBody>
          <a:bodyPr wrap="none" rtlCol="0">
            <a:spAutoFit/>
          </a:bodyPr>
          <a:lstStyle/>
          <a:p>
            <a:r>
              <a:rPr lang="en-US" sz="2000" dirty="0" smtClean="0"/>
              <a:t>~ 0.5</a:t>
            </a:r>
            <a:endParaRPr lang="en-US" sz="2000" dirty="0"/>
          </a:p>
        </p:txBody>
      </p:sp>
      <p:pic>
        <p:nvPicPr>
          <p:cNvPr id="2" name="Picture 1" descr="Untitled.png"/>
          <p:cNvPicPr>
            <a:picLocks noChangeAspect="1"/>
          </p:cNvPicPr>
          <p:nvPr/>
        </p:nvPicPr>
        <p:blipFill rotWithShape="1">
          <a:blip r:embed="rId5">
            <a:extLst>
              <a:ext uri="{28A0092B-C50C-407E-A947-70E740481C1C}">
                <a14:useLocalDpi xmlns:a14="http://schemas.microsoft.com/office/drawing/2010/main" val="0"/>
              </a:ext>
            </a:extLst>
          </a:blip>
          <a:srcRect r="2036"/>
          <a:stretch/>
        </p:blipFill>
        <p:spPr>
          <a:xfrm>
            <a:off x="2044699" y="1543989"/>
            <a:ext cx="7073901" cy="4125388"/>
          </a:xfrm>
          <a:prstGeom prst="rect">
            <a:avLst/>
          </a:prstGeom>
        </p:spPr>
      </p:pic>
    </p:spTree>
    <p:extLst>
      <p:ext uri="{BB962C8B-B14F-4D97-AF65-F5344CB8AC3E}">
        <p14:creationId xmlns:p14="http://schemas.microsoft.com/office/powerpoint/2010/main" val="169720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13</a:t>
            </a:fld>
            <a:endParaRPr lang="en-US"/>
          </a:p>
        </p:txBody>
      </p:sp>
      <p:sp>
        <p:nvSpPr>
          <p:cNvPr id="2" name="TextBox 1"/>
          <p:cNvSpPr txBox="1"/>
          <p:nvPr/>
        </p:nvSpPr>
        <p:spPr>
          <a:xfrm>
            <a:off x="3492733" y="1941548"/>
            <a:ext cx="1888157" cy="523220"/>
          </a:xfrm>
          <a:prstGeom prst="rect">
            <a:avLst/>
          </a:prstGeom>
          <a:noFill/>
        </p:spPr>
        <p:txBody>
          <a:bodyPr wrap="none" rtlCol="0">
            <a:spAutoFit/>
          </a:bodyPr>
          <a:lstStyle/>
          <a:p>
            <a:r>
              <a:rPr lang="en-US" sz="2800" b="1" dirty="0" smtClean="0"/>
              <a:t>Draft Slides</a:t>
            </a:r>
            <a:endParaRPr lang="en-US" sz="2800" b="1" dirty="0"/>
          </a:p>
        </p:txBody>
      </p:sp>
    </p:spTree>
    <p:extLst>
      <p:ext uri="{BB962C8B-B14F-4D97-AF65-F5344CB8AC3E}">
        <p14:creationId xmlns:p14="http://schemas.microsoft.com/office/powerpoint/2010/main" val="42212230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14</a:t>
            </a:fld>
            <a:endParaRPr lang="en-US"/>
          </a:p>
        </p:txBody>
      </p:sp>
      <p:pic>
        <p:nvPicPr>
          <p:cNvPr id="4" name="Picture 3" descr="1c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 y="145796"/>
            <a:ext cx="4542647" cy="2622804"/>
          </a:xfrm>
          <a:prstGeom prst="rect">
            <a:avLst/>
          </a:prstGeom>
        </p:spPr>
      </p:pic>
      <p:pic>
        <p:nvPicPr>
          <p:cNvPr id="5" name="Picture 4" descr="3cm.png"/>
          <p:cNvPicPr>
            <a:picLocks noChangeAspect="1"/>
          </p:cNvPicPr>
          <p:nvPr/>
        </p:nvPicPr>
        <p:blipFill rotWithShape="1">
          <a:blip r:embed="rId3">
            <a:extLst>
              <a:ext uri="{28A0092B-C50C-407E-A947-70E740481C1C}">
                <a14:useLocalDpi xmlns:a14="http://schemas.microsoft.com/office/drawing/2010/main" val="0"/>
              </a:ext>
            </a:extLst>
          </a:blip>
          <a:srcRect r="1883"/>
          <a:stretch/>
        </p:blipFill>
        <p:spPr>
          <a:xfrm>
            <a:off x="4457701" y="120397"/>
            <a:ext cx="4686300" cy="2737104"/>
          </a:xfrm>
          <a:prstGeom prst="rect">
            <a:avLst/>
          </a:prstGeom>
        </p:spPr>
      </p:pic>
      <p:pic>
        <p:nvPicPr>
          <p:cNvPr id="7" name="Picture 6" descr="5c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9719"/>
            <a:ext cx="4565231" cy="2626631"/>
          </a:xfrm>
          <a:prstGeom prst="rect">
            <a:avLst/>
          </a:prstGeom>
        </p:spPr>
      </p:pic>
      <p:pic>
        <p:nvPicPr>
          <p:cNvPr id="8" name="Picture 7" descr="7c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9946" y="3754600"/>
            <a:ext cx="4578768" cy="2629435"/>
          </a:xfrm>
          <a:prstGeom prst="rect">
            <a:avLst/>
          </a:prstGeom>
        </p:spPr>
      </p:pic>
    </p:spTree>
    <p:extLst>
      <p:ext uri="{BB962C8B-B14F-4D97-AF65-F5344CB8AC3E}">
        <p14:creationId xmlns:p14="http://schemas.microsoft.com/office/powerpoint/2010/main" val="38643861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685" y="574492"/>
            <a:ext cx="8138533" cy="1200329"/>
          </a:xfrm>
          <a:prstGeom prst="rect">
            <a:avLst/>
          </a:prstGeom>
          <a:noFill/>
        </p:spPr>
        <p:txBody>
          <a:bodyPr wrap="square" rtlCol="0">
            <a:spAutoFit/>
          </a:bodyPr>
          <a:lstStyle/>
          <a:p>
            <a:r>
              <a:rPr lang="en-US" dirty="0"/>
              <a:t>Presence of </a:t>
            </a:r>
            <a:r>
              <a:rPr lang="en-US" dirty="0" err="1"/>
              <a:t>micronic</a:t>
            </a:r>
            <a:r>
              <a:rPr lang="en-US" dirty="0"/>
              <a:t> clay and droplets in the mud formulation implies competition between two forces inside the fluid: </a:t>
            </a:r>
            <a:r>
              <a:rPr lang="en-US" dirty="0" err="1"/>
              <a:t>brownian</a:t>
            </a:r>
            <a:r>
              <a:rPr lang="en-US" dirty="0"/>
              <a:t> forces depending on the temperature and hydrodynamic forces depending on the applied shear rate. </a:t>
            </a:r>
          </a:p>
          <a:p>
            <a:endParaRPr lang="en-US" dirty="0"/>
          </a:p>
        </p:txBody>
      </p:sp>
      <p:pic>
        <p:nvPicPr>
          <p:cNvPr id="3" name="Picture 2"/>
          <p:cNvPicPr>
            <a:picLocks noChangeAspect="1"/>
          </p:cNvPicPr>
          <p:nvPr/>
        </p:nvPicPr>
        <p:blipFill>
          <a:blip r:embed="rId2"/>
          <a:stretch>
            <a:fillRect/>
          </a:stretch>
        </p:blipFill>
        <p:spPr>
          <a:xfrm>
            <a:off x="249606" y="1918917"/>
            <a:ext cx="4422566" cy="2595059"/>
          </a:xfrm>
          <a:prstGeom prst="rect">
            <a:avLst/>
          </a:prstGeom>
        </p:spPr>
      </p:pic>
      <p:sp>
        <p:nvSpPr>
          <p:cNvPr id="4" name="TextBox 3"/>
          <p:cNvSpPr txBox="1"/>
          <p:nvPr/>
        </p:nvSpPr>
        <p:spPr>
          <a:xfrm>
            <a:off x="249605" y="4868066"/>
            <a:ext cx="8421775" cy="1200329"/>
          </a:xfrm>
          <a:prstGeom prst="rect">
            <a:avLst/>
          </a:prstGeom>
          <a:noFill/>
        </p:spPr>
        <p:txBody>
          <a:bodyPr wrap="square" rtlCol="0">
            <a:spAutoFit/>
          </a:bodyPr>
          <a:lstStyle/>
          <a:p>
            <a:r>
              <a:rPr lang="en-US" dirty="0"/>
              <a:t>Clays particles and emulsion droplets may be described as colloidal particles promoting an elastic structure at rest, shearing the mud sample destroys this structure when the shearing energy is superior to the colloidal energy. </a:t>
            </a:r>
          </a:p>
          <a:p>
            <a:endParaRPr lang="en-US" dirty="0"/>
          </a:p>
        </p:txBody>
      </p:sp>
      <p:sp>
        <p:nvSpPr>
          <p:cNvPr id="5" name="TextBox 4"/>
          <p:cNvSpPr txBox="1"/>
          <p:nvPr/>
        </p:nvSpPr>
        <p:spPr>
          <a:xfrm>
            <a:off x="181213" y="6359355"/>
            <a:ext cx="1662772" cy="307777"/>
          </a:xfrm>
          <a:prstGeom prst="rect">
            <a:avLst/>
          </a:prstGeom>
          <a:noFill/>
        </p:spPr>
        <p:txBody>
          <a:bodyPr wrap="none" rtlCol="0">
            <a:spAutoFit/>
          </a:bodyPr>
          <a:lstStyle/>
          <a:p>
            <a:r>
              <a:rPr lang="en-US" sz="1400" dirty="0" err="1"/>
              <a:t>Herzhaft</a:t>
            </a:r>
            <a:r>
              <a:rPr lang="en-US" sz="1400" dirty="0"/>
              <a:t> et al., 2002</a:t>
            </a:r>
          </a:p>
        </p:txBody>
      </p:sp>
      <p:sp>
        <p:nvSpPr>
          <p:cNvPr id="6" name="Slide Number Placeholder 5"/>
          <p:cNvSpPr>
            <a:spLocks noGrp="1"/>
          </p:cNvSpPr>
          <p:nvPr>
            <p:ph type="sldNum" sz="quarter" idx="12"/>
          </p:nvPr>
        </p:nvSpPr>
        <p:spPr/>
        <p:txBody>
          <a:bodyPr/>
          <a:lstStyle/>
          <a:p>
            <a:fld id="{E71DE81C-2B93-2246-81CC-78A7D3DA84BD}" type="slidenum">
              <a:rPr lang="en-US" smtClean="0"/>
              <a:t>15</a:t>
            </a:fld>
            <a:endParaRPr lang="en-US"/>
          </a:p>
        </p:txBody>
      </p:sp>
    </p:spTree>
    <p:extLst>
      <p:ext uri="{BB962C8B-B14F-4D97-AF65-F5344CB8AC3E}">
        <p14:creationId xmlns:p14="http://schemas.microsoft.com/office/powerpoint/2010/main" val="25100310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530" y="578914"/>
            <a:ext cx="4874393" cy="4308740"/>
          </a:xfrm>
          <a:prstGeom prst="rect">
            <a:avLst/>
          </a:prstGeom>
        </p:spPr>
      </p:pic>
      <p:pic>
        <p:nvPicPr>
          <p:cNvPr id="9" name="Picture 8"/>
          <p:cNvPicPr>
            <a:picLocks noChangeAspect="1"/>
          </p:cNvPicPr>
          <p:nvPr/>
        </p:nvPicPr>
        <p:blipFill rotWithShape="1">
          <a:blip r:embed="rId4"/>
          <a:srcRect l="3087" r="11918" b="12880"/>
          <a:stretch/>
        </p:blipFill>
        <p:spPr>
          <a:xfrm>
            <a:off x="4808788" y="3249593"/>
            <a:ext cx="4195076" cy="3293200"/>
          </a:xfrm>
          <a:prstGeom prst="rect">
            <a:avLst/>
          </a:prstGeom>
        </p:spPr>
      </p:pic>
      <p:sp>
        <p:nvSpPr>
          <p:cNvPr id="10" name="TextBox 9"/>
          <p:cNvSpPr txBox="1"/>
          <p:nvPr/>
        </p:nvSpPr>
        <p:spPr>
          <a:xfrm>
            <a:off x="137289" y="5320495"/>
            <a:ext cx="4439002" cy="923330"/>
          </a:xfrm>
          <a:prstGeom prst="rect">
            <a:avLst/>
          </a:prstGeom>
          <a:noFill/>
        </p:spPr>
        <p:txBody>
          <a:bodyPr wrap="square" rtlCol="0">
            <a:spAutoFit/>
          </a:bodyPr>
          <a:lstStyle/>
          <a:p>
            <a:r>
              <a:rPr lang="en-US" dirty="0"/>
              <a:t>A decrease in the 2 theta angle indicated an increase in interlayer spacing </a:t>
            </a:r>
          </a:p>
          <a:p>
            <a:endParaRPr lang="en-US" dirty="0"/>
          </a:p>
        </p:txBody>
      </p:sp>
      <p:sp>
        <p:nvSpPr>
          <p:cNvPr id="11" name="Rectangle 10"/>
          <p:cNvSpPr/>
          <p:nvPr/>
        </p:nvSpPr>
        <p:spPr>
          <a:xfrm>
            <a:off x="137289" y="6371163"/>
            <a:ext cx="1377300" cy="276999"/>
          </a:xfrm>
          <a:prstGeom prst="rect">
            <a:avLst/>
          </a:prstGeom>
        </p:spPr>
        <p:txBody>
          <a:bodyPr wrap="none">
            <a:spAutoFit/>
          </a:bodyPr>
          <a:lstStyle/>
          <a:p>
            <a:r>
              <a:rPr lang="en-US" sz="1200" dirty="0" err="1"/>
              <a:t>Pandey</a:t>
            </a:r>
            <a:r>
              <a:rPr lang="en-US" sz="1200" dirty="0"/>
              <a:t> et al., 2017</a:t>
            </a:r>
          </a:p>
        </p:txBody>
      </p:sp>
      <p:pic>
        <p:nvPicPr>
          <p:cNvPr id="14" name="Picture 13"/>
          <p:cNvPicPr>
            <a:picLocks noChangeAspect="1"/>
          </p:cNvPicPr>
          <p:nvPr/>
        </p:nvPicPr>
        <p:blipFill>
          <a:blip r:embed="rId5"/>
          <a:stretch>
            <a:fillRect/>
          </a:stretch>
        </p:blipFill>
        <p:spPr>
          <a:xfrm>
            <a:off x="4419493" y="626092"/>
            <a:ext cx="4740680" cy="2422354"/>
          </a:xfrm>
          <a:prstGeom prst="rect">
            <a:avLst/>
          </a:prstGeom>
        </p:spPr>
      </p:pic>
      <p:pic>
        <p:nvPicPr>
          <p:cNvPr id="8" name="Picture 7"/>
          <p:cNvPicPr>
            <a:picLocks noChangeAspect="1"/>
          </p:cNvPicPr>
          <p:nvPr/>
        </p:nvPicPr>
        <p:blipFill rotWithShape="1">
          <a:blip r:embed="rId4"/>
          <a:srcRect t="90417"/>
          <a:stretch/>
        </p:blipFill>
        <p:spPr>
          <a:xfrm>
            <a:off x="4866009" y="6499416"/>
            <a:ext cx="4188145" cy="307372"/>
          </a:xfrm>
          <a:prstGeom prst="rect">
            <a:avLst/>
          </a:prstGeom>
        </p:spPr>
      </p:pic>
      <p:sp>
        <p:nvSpPr>
          <p:cNvPr id="2" name="TextBox 1"/>
          <p:cNvSpPr txBox="1"/>
          <p:nvPr/>
        </p:nvSpPr>
        <p:spPr>
          <a:xfrm>
            <a:off x="137289" y="57210"/>
            <a:ext cx="3969932" cy="738664"/>
          </a:xfrm>
          <a:prstGeom prst="rect">
            <a:avLst/>
          </a:prstGeom>
          <a:noFill/>
        </p:spPr>
        <p:txBody>
          <a:bodyPr wrap="square" rtlCol="0">
            <a:spAutoFit/>
          </a:bodyPr>
          <a:lstStyle/>
          <a:p>
            <a:r>
              <a:rPr lang="en-US" sz="2400" b="1" dirty="0"/>
              <a:t>Structure of modified clay </a:t>
            </a:r>
          </a:p>
          <a:p>
            <a:endParaRPr lang="en-US" dirty="0"/>
          </a:p>
        </p:txBody>
      </p:sp>
      <p:sp>
        <p:nvSpPr>
          <p:cNvPr id="4" name="Rectangle 3"/>
          <p:cNvSpPr/>
          <p:nvPr/>
        </p:nvSpPr>
        <p:spPr>
          <a:xfrm>
            <a:off x="3908616" y="3244334"/>
            <a:ext cx="184666" cy="369332"/>
          </a:xfrm>
          <a:prstGeom prst="rect">
            <a:avLst/>
          </a:prstGeom>
        </p:spPr>
        <p:txBody>
          <a:bodyPr wrap="none">
            <a:spAutoFit/>
          </a:bodyPr>
          <a:lstStyle/>
          <a:p>
            <a:endParaRPr lang="en-US" dirty="0"/>
          </a:p>
        </p:txBody>
      </p:sp>
      <p:sp>
        <p:nvSpPr>
          <p:cNvPr id="3" name="Slide Number Placeholder 2"/>
          <p:cNvSpPr>
            <a:spLocks noGrp="1"/>
          </p:cNvSpPr>
          <p:nvPr>
            <p:ph type="sldNum" sz="quarter" idx="12"/>
          </p:nvPr>
        </p:nvSpPr>
        <p:spPr/>
        <p:txBody>
          <a:bodyPr/>
          <a:lstStyle/>
          <a:p>
            <a:fld id="{E71DE81C-2B93-2246-81CC-78A7D3DA84BD}" type="slidenum">
              <a:rPr lang="en-US" smtClean="0"/>
              <a:t>16</a:t>
            </a:fld>
            <a:endParaRPr lang="en-US"/>
          </a:p>
        </p:txBody>
      </p:sp>
    </p:spTree>
    <p:extLst>
      <p:ext uri="{BB962C8B-B14F-4D97-AF65-F5344CB8AC3E}">
        <p14:creationId xmlns:p14="http://schemas.microsoft.com/office/powerpoint/2010/main" val="1352853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281" y="11443"/>
            <a:ext cx="6326848" cy="5004590"/>
          </a:xfrm>
          <a:prstGeom prst="rect">
            <a:avLst/>
          </a:prstGeom>
        </p:spPr>
      </p:pic>
      <p:pic>
        <p:nvPicPr>
          <p:cNvPr id="6" name="Picture 5"/>
          <p:cNvPicPr>
            <a:picLocks noChangeAspect="1"/>
          </p:cNvPicPr>
          <p:nvPr/>
        </p:nvPicPr>
        <p:blipFill>
          <a:blip r:embed="rId3"/>
          <a:stretch>
            <a:fillRect/>
          </a:stretch>
        </p:blipFill>
        <p:spPr>
          <a:xfrm>
            <a:off x="3638151" y="4824171"/>
            <a:ext cx="5425764" cy="2126313"/>
          </a:xfrm>
          <a:prstGeom prst="rect">
            <a:avLst/>
          </a:prstGeom>
        </p:spPr>
      </p:pic>
      <p:sp>
        <p:nvSpPr>
          <p:cNvPr id="7" name="TextBox 6"/>
          <p:cNvSpPr txBox="1"/>
          <p:nvPr/>
        </p:nvSpPr>
        <p:spPr>
          <a:xfrm>
            <a:off x="6535201" y="725116"/>
            <a:ext cx="2236924" cy="923330"/>
          </a:xfrm>
          <a:prstGeom prst="rect">
            <a:avLst/>
          </a:prstGeom>
          <a:noFill/>
        </p:spPr>
        <p:txBody>
          <a:bodyPr wrap="square" rtlCol="0">
            <a:spAutoFit/>
          </a:bodyPr>
          <a:lstStyle/>
          <a:p>
            <a:r>
              <a:rPr lang="en-US" dirty="0"/>
              <a:t>SEM image of </a:t>
            </a:r>
            <a:r>
              <a:rPr lang="en-US" dirty="0" err="1"/>
              <a:t>Bentonite</a:t>
            </a:r>
            <a:r>
              <a:rPr lang="en-US" dirty="0"/>
              <a:t> clay </a:t>
            </a:r>
          </a:p>
          <a:p>
            <a:endParaRPr lang="en-US" dirty="0"/>
          </a:p>
        </p:txBody>
      </p:sp>
      <p:sp>
        <p:nvSpPr>
          <p:cNvPr id="8" name="Rectangle 7"/>
          <p:cNvSpPr/>
          <p:nvPr/>
        </p:nvSpPr>
        <p:spPr>
          <a:xfrm>
            <a:off x="6671524" y="3312208"/>
            <a:ext cx="1687444" cy="369332"/>
          </a:xfrm>
          <a:prstGeom prst="rect">
            <a:avLst/>
          </a:prstGeom>
        </p:spPr>
        <p:txBody>
          <a:bodyPr wrap="none">
            <a:spAutoFit/>
          </a:bodyPr>
          <a:lstStyle/>
          <a:p>
            <a:r>
              <a:rPr lang="en-US" dirty="0"/>
              <a:t>CTAB </a:t>
            </a:r>
            <a:r>
              <a:rPr lang="en-US" dirty="0" err="1"/>
              <a:t>bentonite</a:t>
            </a:r>
            <a:endParaRPr lang="en-US" dirty="0"/>
          </a:p>
        </p:txBody>
      </p:sp>
      <p:sp>
        <p:nvSpPr>
          <p:cNvPr id="9" name="Rectangle 8"/>
          <p:cNvSpPr/>
          <p:nvPr/>
        </p:nvSpPr>
        <p:spPr>
          <a:xfrm>
            <a:off x="3686837" y="4831367"/>
            <a:ext cx="1111828" cy="369332"/>
          </a:xfrm>
          <a:prstGeom prst="rect">
            <a:avLst/>
          </a:prstGeom>
        </p:spPr>
        <p:txBody>
          <a:bodyPr wrap="none">
            <a:spAutoFit/>
          </a:bodyPr>
          <a:lstStyle/>
          <a:p>
            <a:r>
              <a:rPr lang="en-US" dirty="0" err="1"/>
              <a:t>Bentonite</a:t>
            </a:r>
            <a:r>
              <a:rPr lang="en-US" dirty="0"/>
              <a:t> </a:t>
            </a:r>
          </a:p>
        </p:txBody>
      </p:sp>
      <p:sp>
        <p:nvSpPr>
          <p:cNvPr id="10" name="Rectangle 9"/>
          <p:cNvSpPr/>
          <p:nvPr/>
        </p:nvSpPr>
        <p:spPr>
          <a:xfrm>
            <a:off x="6488165" y="4799976"/>
            <a:ext cx="1654419" cy="369332"/>
          </a:xfrm>
          <a:prstGeom prst="rect">
            <a:avLst/>
          </a:prstGeom>
        </p:spPr>
        <p:txBody>
          <a:bodyPr wrap="none">
            <a:spAutoFit/>
          </a:bodyPr>
          <a:lstStyle/>
          <a:p>
            <a:r>
              <a:rPr lang="en-US" dirty="0"/>
              <a:t>CTAB </a:t>
            </a:r>
            <a:r>
              <a:rPr lang="en-US" dirty="0" err="1"/>
              <a:t>bentonite</a:t>
            </a:r>
            <a:endParaRPr lang="en-US" dirty="0"/>
          </a:p>
        </p:txBody>
      </p:sp>
      <p:sp>
        <p:nvSpPr>
          <p:cNvPr id="11" name="TextBox 10"/>
          <p:cNvSpPr txBox="1"/>
          <p:nvPr/>
        </p:nvSpPr>
        <p:spPr>
          <a:xfrm>
            <a:off x="1951975" y="5585169"/>
            <a:ext cx="1230851" cy="646331"/>
          </a:xfrm>
          <a:prstGeom prst="rect">
            <a:avLst/>
          </a:prstGeom>
          <a:noFill/>
        </p:spPr>
        <p:txBody>
          <a:bodyPr wrap="none" rtlCol="0">
            <a:spAutoFit/>
          </a:bodyPr>
          <a:lstStyle/>
          <a:p>
            <a:r>
              <a:rPr lang="en-US" dirty="0"/>
              <a:t>TEM image </a:t>
            </a:r>
          </a:p>
          <a:p>
            <a:endParaRPr lang="en-US" dirty="0"/>
          </a:p>
        </p:txBody>
      </p:sp>
      <p:sp>
        <p:nvSpPr>
          <p:cNvPr id="13" name="Rectangle 12"/>
          <p:cNvSpPr/>
          <p:nvPr/>
        </p:nvSpPr>
        <p:spPr>
          <a:xfrm>
            <a:off x="137289" y="6371163"/>
            <a:ext cx="1377300" cy="276999"/>
          </a:xfrm>
          <a:prstGeom prst="rect">
            <a:avLst/>
          </a:prstGeom>
        </p:spPr>
        <p:txBody>
          <a:bodyPr wrap="none">
            <a:spAutoFit/>
          </a:bodyPr>
          <a:lstStyle/>
          <a:p>
            <a:r>
              <a:rPr lang="en-US" sz="1200" dirty="0" err="1"/>
              <a:t>Pandey</a:t>
            </a:r>
            <a:r>
              <a:rPr lang="en-US" sz="1200" dirty="0"/>
              <a:t> et al., 2017</a:t>
            </a:r>
          </a:p>
        </p:txBody>
      </p:sp>
      <p:sp>
        <p:nvSpPr>
          <p:cNvPr id="2" name="Slide Number Placeholder 1"/>
          <p:cNvSpPr>
            <a:spLocks noGrp="1"/>
          </p:cNvSpPr>
          <p:nvPr>
            <p:ph type="sldNum" sz="quarter" idx="12"/>
          </p:nvPr>
        </p:nvSpPr>
        <p:spPr/>
        <p:txBody>
          <a:bodyPr/>
          <a:lstStyle/>
          <a:p>
            <a:fld id="{E71DE81C-2B93-2246-81CC-78A7D3DA84BD}" type="slidenum">
              <a:rPr lang="en-US" smtClean="0"/>
              <a:t>17</a:t>
            </a:fld>
            <a:endParaRPr lang="en-US"/>
          </a:p>
        </p:txBody>
      </p:sp>
    </p:spTree>
    <p:extLst>
      <p:ext uri="{BB962C8B-B14F-4D97-AF65-F5344CB8AC3E}">
        <p14:creationId xmlns:p14="http://schemas.microsoft.com/office/powerpoint/2010/main" val="592167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92300" y="1244600"/>
            <a:ext cx="5359400" cy="4356100"/>
          </a:xfrm>
          <a:prstGeom prst="rect">
            <a:avLst/>
          </a:prstGeom>
        </p:spPr>
      </p:pic>
      <p:sp>
        <p:nvSpPr>
          <p:cNvPr id="6" name="Rectangle 5"/>
          <p:cNvSpPr/>
          <p:nvPr/>
        </p:nvSpPr>
        <p:spPr>
          <a:xfrm>
            <a:off x="187739" y="5999227"/>
            <a:ext cx="6427304" cy="369332"/>
          </a:xfrm>
          <a:prstGeom prst="rect">
            <a:avLst/>
          </a:prstGeom>
        </p:spPr>
        <p:txBody>
          <a:bodyPr wrap="square">
            <a:spAutoFit/>
          </a:bodyPr>
          <a:lstStyle/>
          <a:p>
            <a:r>
              <a:rPr lang="en-US" dirty="0"/>
              <a:t>http://</a:t>
            </a:r>
            <a:r>
              <a:rPr lang="en-US" dirty="0" err="1"/>
              <a:t>www.americangilsonite.com</a:t>
            </a:r>
            <a:r>
              <a:rPr lang="en-US" dirty="0"/>
              <a:t>/</a:t>
            </a:r>
            <a:r>
              <a:rPr lang="en-US" dirty="0" err="1"/>
              <a:t>index.php?id</a:t>
            </a:r>
            <a:r>
              <a:rPr lang="en-US" dirty="0"/>
              <a:t>=20</a:t>
            </a:r>
          </a:p>
        </p:txBody>
      </p:sp>
      <p:sp>
        <p:nvSpPr>
          <p:cNvPr id="2" name="Slide Number Placeholder 1"/>
          <p:cNvSpPr>
            <a:spLocks noGrp="1"/>
          </p:cNvSpPr>
          <p:nvPr>
            <p:ph type="sldNum" sz="quarter" idx="12"/>
          </p:nvPr>
        </p:nvSpPr>
        <p:spPr/>
        <p:txBody>
          <a:bodyPr/>
          <a:lstStyle/>
          <a:p>
            <a:fld id="{E71DE81C-2B93-2246-81CC-78A7D3DA84BD}" type="slidenum">
              <a:rPr lang="en-US" smtClean="0"/>
              <a:t>18</a:t>
            </a:fld>
            <a:endParaRPr lang="en-US"/>
          </a:p>
        </p:txBody>
      </p:sp>
    </p:spTree>
    <p:extLst>
      <p:ext uri="{BB962C8B-B14F-4D97-AF65-F5344CB8AC3E}">
        <p14:creationId xmlns:p14="http://schemas.microsoft.com/office/powerpoint/2010/main" val="24673258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19170" y="406147"/>
            <a:ext cx="184666" cy="923330"/>
          </a:xfrm>
          <a:prstGeom prst="rect">
            <a:avLst/>
          </a:prstGeom>
          <a:noFill/>
        </p:spPr>
        <p:txBody>
          <a:bodyPr wrap="none" rtlCol="0">
            <a:spAutoFit/>
          </a:bodyPr>
          <a:lstStyle/>
          <a:p>
            <a:endParaRPr lang="en-US" dirty="0"/>
          </a:p>
          <a:p>
            <a:r>
              <a:rPr lang="en-US" b="1" dirty="0"/>
              <a:t> </a:t>
            </a:r>
            <a:endParaRPr lang="en-US" dirty="0"/>
          </a:p>
          <a:p>
            <a:endParaRPr lang="en-US" dirty="0"/>
          </a:p>
        </p:txBody>
      </p:sp>
      <p:sp>
        <p:nvSpPr>
          <p:cNvPr id="8" name="TextBox 7"/>
          <p:cNvSpPr txBox="1"/>
          <p:nvPr/>
        </p:nvSpPr>
        <p:spPr>
          <a:xfrm>
            <a:off x="113605" y="3589721"/>
            <a:ext cx="602732"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6714321" y="6478796"/>
            <a:ext cx="184666" cy="369332"/>
          </a:xfrm>
          <a:prstGeom prst="rect">
            <a:avLst/>
          </a:prstGeom>
          <a:noFill/>
        </p:spPr>
        <p:txBody>
          <a:bodyPr wrap="none" rtlCol="0">
            <a:spAutoFit/>
          </a:bodyPr>
          <a:lstStyle/>
          <a:p>
            <a:r>
              <a:rPr lang="en-US" dirty="0"/>
              <a:t> </a:t>
            </a:r>
          </a:p>
        </p:txBody>
      </p:sp>
      <p:sp>
        <p:nvSpPr>
          <p:cNvPr id="11" name="TextBox 10"/>
          <p:cNvSpPr txBox="1"/>
          <p:nvPr/>
        </p:nvSpPr>
        <p:spPr>
          <a:xfrm>
            <a:off x="113605" y="206145"/>
            <a:ext cx="5171007" cy="369332"/>
          </a:xfrm>
          <a:prstGeom prst="rect">
            <a:avLst/>
          </a:prstGeom>
          <a:noFill/>
        </p:spPr>
        <p:txBody>
          <a:bodyPr wrap="none" rtlCol="0">
            <a:spAutoFit/>
          </a:bodyPr>
          <a:lstStyle/>
          <a:p>
            <a:r>
              <a:rPr lang="en-US" b="1" dirty="0"/>
              <a:t>Proposed composition for the oil-based drilling fluid</a:t>
            </a:r>
          </a:p>
        </p:txBody>
      </p:sp>
      <p:sp>
        <p:nvSpPr>
          <p:cNvPr id="2" name="Slide Number Placeholder 1"/>
          <p:cNvSpPr>
            <a:spLocks noGrp="1"/>
          </p:cNvSpPr>
          <p:nvPr>
            <p:ph type="sldNum" sz="quarter" idx="12"/>
          </p:nvPr>
        </p:nvSpPr>
        <p:spPr/>
        <p:txBody>
          <a:bodyPr/>
          <a:lstStyle/>
          <a:p>
            <a:fld id="{E71DE81C-2B93-2246-81CC-78A7D3DA84BD}" type="slidenum">
              <a:rPr lang="en-US" smtClean="0"/>
              <a:t>19</a:t>
            </a:fld>
            <a:endParaRPr lang="en-US"/>
          </a:p>
        </p:txBody>
      </p:sp>
      <p:pic>
        <p:nvPicPr>
          <p:cNvPr id="5" name="Picture 4"/>
          <p:cNvPicPr>
            <a:picLocks noChangeAspect="1"/>
          </p:cNvPicPr>
          <p:nvPr/>
        </p:nvPicPr>
        <p:blipFill>
          <a:blip r:embed="rId3"/>
          <a:stretch>
            <a:fillRect/>
          </a:stretch>
        </p:blipFill>
        <p:spPr>
          <a:xfrm>
            <a:off x="62440" y="889954"/>
            <a:ext cx="9028765" cy="5012521"/>
          </a:xfrm>
          <a:prstGeom prst="rect">
            <a:avLst/>
          </a:prstGeom>
        </p:spPr>
      </p:pic>
    </p:spTree>
    <p:extLst>
      <p:ext uri="{BB962C8B-B14F-4D97-AF65-F5344CB8AC3E}">
        <p14:creationId xmlns:p14="http://schemas.microsoft.com/office/powerpoint/2010/main" val="674944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71612" y="1159627"/>
            <a:ext cx="8744166" cy="5262980"/>
          </a:xfrm>
          <a:prstGeom prst="rect">
            <a:avLst/>
          </a:prstGeom>
          <a:noFill/>
        </p:spPr>
        <p:txBody>
          <a:bodyPr wrap="square" rtlCol="0">
            <a:spAutoFit/>
          </a:bodyPr>
          <a:lstStyle/>
          <a:p>
            <a:r>
              <a:rPr lang="en-US" sz="1600" b="1" dirty="0">
                <a:latin typeface="+mj-lt"/>
                <a:cs typeface="Times"/>
              </a:rPr>
              <a:t>Drilling fluids functionalities: </a:t>
            </a:r>
          </a:p>
          <a:p>
            <a:r>
              <a:rPr lang="en-US" sz="1600" dirty="0">
                <a:latin typeface="+mj-lt"/>
                <a:cs typeface="Times"/>
              </a:rPr>
              <a:t>T</a:t>
            </a:r>
            <a:r>
              <a:rPr lang="en-US" sz="1600" dirty="0" smtClean="0">
                <a:latin typeface="+mj-lt"/>
                <a:cs typeface="Times"/>
              </a:rPr>
              <a:t>ransporting </a:t>
            </a:r>
            <a:r>
              <a:rPr lang="en-US" sz="1600" dirty="0">
                <a:latin typeface="+mj-lt"/>
                <a:cs typeface="Times"/>
              </a:rPr>
              <a:t>cuttings to the surface, cooling and lubricating the bit </a:t>
            </a:r>
            <a:r>
              <a:rPr lang="en-US" sz="1600" dirty="0" smtClean="0">
                <a:latin typeface="+mj-lt"/>
                <a:cs typeface="Times"/>
              </a:rPr>
              <a:t>and</a:t>
            </a:r>
          </a:p>
          <a:p>
            <a:r>
              <a:rPr lang="en-US" sz="1600" dirty="0" smtClean="0">
                <a:latin typeface="+mj-lt"/>
                <a:cs typeface="Times"/>
              </a:rPr>
              <a:t>drill </a:t>
            </a:r>
            <a:r>
              <a:rPr lang="en-US" sz="1600" dirty="0">
                <a:latin typeface="+mj-lt"/>
                <a:cs typeface="Times"/>
              </a:rPr>
              <a:t>string, providing well pressure control, maintaining wellbore stability, </a:t>
            </a:r>
          </a:p>
          <a:p>
            <a:r>
              <a:rPr lang="en-US" sz="1600" dirty="0">
                <a:latin typeface="+mj-lt"/>
                <a:cs typeface="Times"/>
              </a:rPr>
              <a:t>and preventing formation damage by creating a filter cake sealing the rock pores. </a:t>
            </a:r>
          </a:p>
          <a:p>
            <a:endParaRPr lang="en-US" sz="1600" dirty="0">
              <a:latin typeface="+mj-lt"/>
              <a:cs typeface="Times"/>
            </a:endParaRPr>
          </a:p>
          <a:p>
            <a:r>
              <a:rPr lang="en-US" sz="1600" b="1" dirty="0">
                <a:latin typeface="+mj-lt"/>
                <a:cs typeface="Times"/>
              </a:rPr>
              <a:t>Drilling Fluids </a:t>
            </a:r>
            <a:r>
              <a:rPr lang="en-US" sz="1600" b="1" dirty="0"/>
              <a:t>Design criteria:</a:t>
            </a:r>
          </a:p>
          <a:p>
            <a:endParaRPr lang="en-US" sz="1600" b="1" dirty="0"/>
          </a:p>
          <a:p>
            <a:pPr marL="285750" indent="-285750">
              <a:buFont typeface="Arial"/>
              <a:buChar char="•"/>
            </a:pPr>
            <a:r>
              <a:rPr lang="en-US" sz="1600" b="1" dirty="0"/>
              <a:t>Non-Newtonian rheological properties</a:t>
            </a:r>
          </a:p>
          <a:p>
            <a:r>
              <a:rPr lang="en-US" sz="1600" dirty="0"/>
              <a:t>S</a:t>
            </a:r>
            <a:r>
              <a:rPr lang="en-US" sz="1600" dirty="0" smtClean="0"/>
              <a:t>hear</a:t>
            </a:r>
            <a:r>
              <a:rPr lang="en-US" sz="1600" dirty="0"/>
              <a:t>-thinning, preferably with a yield stress. </a:t>
            </a:r>
          </a:p>
          <a:p>
            <a:endParaRPr lang="en-US" sz="1600" b="1" dirty="0"/>
          </a:p>
          <a:p>
            <a:pPr marL="285750" indent="-285750">
              <a:buFont typeface="Arial"/>
              <a:buChar char="•"/>
            </a:pPr>
            <a:r>
              <a:rPr lang="en-US" sz="1600" b="1" dirty="0"/>
              <a:t>Adjustable density </a:t>
            </a:r>
            <a:endParaRPr lang="en-US" sz="1600" dirty="0"/>
          </a:p>
          <a:p>
            <a:r>
              <a:rPr lang="en-US" sz="1600" b="1" dirty="0"/>
              <a:t> </a:t>
            </a:r>
            <a:r>
              <a:rPr lang="en-US" sz="1600" dirty="0"/>
              <a:t>A</a:t>
            </a:r>
            <a:r>
              <a:rPr lang="en-US" sz="1600" dirty="0" smtClean="0"/>
              <a:t>dding </a:t>
            </a:r>
            <a:r>
              <a:rPr lang="en-US" sz="1600" dirty="0"/>
              <a:t>a weight material </a:t>
            </a:r>
          </a:p>
          <a:p>
            <a:r>
              <a:rPr lang="en-US" sz="1600" dirty="0">
                <a:cs typeface="Times"/>
              </a:rPr>
              <a:t>barite particles added to increase the density and thereby the </a:t>
            </a:r>
            <a:r>
              <a:rPr lang="en-US" sz="1600" dirty="0" err="1">
                <a:cs typeface="Times"/>
              </a:rPr>
              <a:t>downhole</a:t>
            </a:r>
            <a:r>
              <a:rPr lang="en-US" sz="1600" dirty="0">
                <a:cs typeface="Times"/>
              </a:rPr>
              <a:t> pressure </a:t>
            </a:r>
          </a:p>
          <a:p>
            <a:r>
              <a:rPr lang="en-US" sz="1600" dirty="0">
                <a:cs typeface="Times"/>
              </a:rPr>
              <a:t>( hydrostatic pressure &gt; formation fluid pressure)</a:t>
            </a:r>
          </a:p>
          <a:p>
            <a:endParaRPr lang="en-US" sz="1600" dirty="0"/>
          </a:p>
          <a:p>
            <a:pPr marL="285750" indent="-285750">
              <a:buFont typeface="Arial"/>
              <a:buChar char="•"/>
            </a:pPr>
            <a:r>
              <a:rPr lang="en-US" sz="1600" b="1" dirty="0"/>
              <a:t>Stability/Reproducibility </a:t>
            </a:r>
            <a:endParaRPr lang="en-US" sz="1600" dirty="0"/>
          </a:p>
          <a:p>
            <a:r>
              <a:rPr lang="en-US" sz="1600" dirty="0"/>
              <a:t>Properties should be stable over time </a:t>
            </a:r>
          </a:p>
          <a:p>
            <a:r>
              <a:rPr lang="en-US" sz="1600" dirty="0"/>
              <a:t>reproduce rheological measurements </a:t>
            </a:r>
          </a:p>
          <a:p>
            <a:r>
              <a:rPr lang="en-US" sz="1600" dirty="0"/>
              <a:t> </a:t>
            </a:r>
            <a:endParaRPr lang="en-US" sz="1600" dirty="0">
              <a:latin typeface="+mj-lt"/>
              <a:cs typeface="Times"/>
            </a:endParaRPr>
          </a:p>
          <a:p>
            <a:endParaRPr lang="en-US" sz="1600" b="1" dirty="0"/>
          </a:p>
          <a:p>
            <a:pPr marL="285750" indent="-285750">
              <a:buFontTx/>
              <a:buChar char="-"/>
            </a:pPr>
            <a:endParaRPr lang="en-US" sz="1600" dirty="0">
              <a:latin typeface="+mj-lt"/>
            </a:endParaRPr>
          </a:p>
        </p:txBody>
      </p:sp>
      <p:sp>
        <p:nvSpPr>
          <p:cNvPr id="3" name="TextBox 2"/>
          <p:cNvSpPr txBox="1"/>
          <p:nvPr/>
        </p:nvSpPr>
        <p:spPr>
          <a:xfrm>
            <a:off x="732206" y="286048"/>
            <a:ext cx="6603340" cy="713018"/>
          </a:xfrm>
          <a:prstGeom prst="rect">
            <a:avLst/>
          </a:prstGeom>
          <a:noFill/>
        </p:spPr>
        <p:txBody>
          <a:bodyPr wrap="none" rtlCol="0">
            <a:spAutoFit/>
          </a:bodyPr>
          <a:lstStyle/>
          <a:p>
            <a:r>
              <a:rPr lang="en-US" dirty="0">
                <a:cs typeface="Times"/>
              </a:rPr>
              <a:t>thrust III:  </a:t>
            </a:r>
            <a:r>
              <a:rPr lang="en-US" b="1" dirty="0">
                <a:cs typeface="Times"/>
              </a:rPr>
              <a:t>Drilling Fluids and Mechanisms of Particle Sedimentation</a:t>
            </a:r>
            <a:r>
              <a:rPr lang="en-US" dirty="0">
                <a:cs typeface="Times"/>
              </a:rPr>
              <a:t/>
            </a:r>
            <a:br>
              <a:rPr lang="en-US" dirty="0">
                <a:cs typeface="Times"/>
              </a:rPr>
            </a:br>
            <a:r>
              <a:rPr lang="en-US" dirty="0">
                <a:cs typeface="Times"/>
              </a:rPr>
              <a:t/>
            </a:r>
            <a:br>
              <a:rPr lang="en-US" dirty="0">
                <a:cs typeface="Times"/>
              </a:rPr>
            </a:br>
            <a:endParaRPr lang="en-US" dirty="0"/>
          </a:p>
        </p:txBody>
      </p:sp>
      <p:pic>
        <p:nvPicPr>
          <p:cNvPr id="4" name="Picture 3"/>
          <p:cNvPicPr>
            <a:picLocks noChangeAspect="1"/>
          </p:cNvPicPr>
          <p:nvPr/>
        </p:nvPicPr>
        <p:blipFill>
          <a:blip r:embed="rId3"/>
          <a:stretch>
            <a:fillRect/>
          </a:stretch>
        </p:blipFill>
        <p:spPr>
          <a:xfrm>
            <a:off x="7325810" y="686513"/>
            <a:ext cx="1436415" cy="3329599"/>
          </a:xfrm>
          <a:prstGeom prst="rect">
            <a:avLst/>
          </a:prstGeom>
        </p:spPr>
      </p:pic>
      <p:pic>
        <p:nvPicPr>
          <p:cNvPr id="5" name="Picture 4"/>
          <p:cNvPicPr>
            <a:picLocks noChangeAspect="1"/>
          </p:cNvPicPr>
          <p:nvPr/>
        </p:nvPicPr>
        <p:blipFill>
          <a:blip r:embed="rId4"/>
          <a:stretch>
            <a:fillRect/>
          </a:stretch>
        </p:blipFill>
        <p:spPr>
          <a:xfrm>
            <a:off x="6883778" y="4445000"/>
            <a:ext cx="2032000" cy="2032000"/>
          </a:xfrm>
          <a:prstGeom prst="rect">
            <a:avLst/>
          </a:prstGeom>
        </p:spPr>
      </p:pic>
      <p:sp>
        <p:nvSpPr>
          <p:cNvPr id="2" name="Slide Number Placeholder 1"/>
          <p:cNvSpPr>
            <a:spLocks noGrp="1"/>
          </p:cNvSpPr>
          <p:nvPr>
            <p:ph type="sldNum" sz="quarter" idx="12"/>
          </p:nvPr>
        </p:nvSpPr>
        <p:spPr/>
        <p:txBody>
          <a:bodyPr/>
          <a:lstStyle/>
          <a:p>
            <a:fld id="{E71DE81C-2B93-2246-81CC-78A7D3DA84BD}" type="slidenum">
              <a:rPr lang="en-US" smtClean="0"/>
              <a:t>2</a:t>
            </a:fld>
            <a:endParaRPr lang="en-US"/>
          </a:p>
        </p:txBody>
      </p:sp>
    </p:spTree>
    <p:extLst>
      <p:ext uri="{BB962C8B-B14F-4D97-AF65-F5344CB8AC3E}">
        <p14:creationId xmlns:p14="http://schemas.microsoft.com/office/powerpoint/2010/main" val="1908498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533" y="252267"/>
            <a:ext cx="4453894" cy="5347105"/>
          </a:xfrm>
          <a:prstGeom prst="rect">
            <a:avLst/>
          </a:prstGeom>
          <a:noFill/>
        </p:spPr>
        <p:txBody>
          <a:bodyPr wrap="square" rtlCol="0">
            <a:spAutoFit/>
          </a:bodyPr>
          <a:lstStyle/>
          <a:p>
            <a:pPr>
              <a:lnSpc>
                <a:spcPct val="120000"/>
              </a:lnSpc>
            </a:pPr>
            <a:r>
              <a:rPr lang="en-US" b="1" dirty="0">
                <a:cs typeface="Times"/>
              </a:rPr>
              <a:t>Objective and motivation</a:t>
            </a:r>
          </a:p>
          <a:p>
            <a:pPr>
              <a:lnSpc>
                <a:spcPct val="120000"/>
              </a:lnSpc>
            </a:pPr>
            <a:endParaRPr lang="en-US" sz="1100" b="1" dirty="0">
              <a:cs typeface="Times"/>
            </a:endParaRPr>
          </a:p>
          <a:p>
            <a:pPr marL="285750" indent="-285750">
              <a:lnSpc>
                <a:spcPct val="120000"/>
              </a:lnSpc>
              <a:buFont typeface="Arial"/>
              <a:buChar char="•"/>
            </a:pPr>
            <a:r>
              <a:rPr lang="en-US" sz="1600" dirty="0">
                <a:cs typeface="Times"/>
              </a:rPr>
              <a:t>Study of sedimentation of particles in non-Newtonian fluids. </a:t>
            </a:r>
          </a:p>
          <a:p>
            <a:pPr marL="285750" indent="-285750">
              <a:lnSpc>
                <a:spcPct val="120000"/>
              </a:lnSpc>
              <a:buFont typeface="Arial"/>
              <a:buChar char="•"/>
            </a:pPr>
            <a:r>
              <a:rPr lang="en-US" sz="1600" dirty="0">
                <a:cs typeface="Times"/>
              </a:rPr>
              <a:t>Problem is undesirable settling of solid weight material particles in drilling fluids (aka Sag) causing</a:t>
            </a:r>
            <a:r>
              <a:rPr lang="en-US" sz="1600" dirty="0"/>
              <a:t> </a:t>
            </a:r>
            <a:r>
              <a:rPr lang="en-US" sz="1600" dirty="0">
                <a:cs typeface="Times"/>
              </a:rPr>
              <a:t>lost circulation, a specified density difference relative to a stagnant drilling fluid causing pressure differences and fluid leakage through casing</a:t>
            </a:r>
            <a:r>
              <a:rPr lang="en-US" sz="1600" dirty="0" smtClean="0">
                <a:cs typeface="Times"/>
              </a:rPr>
              <a:t>.</a:t>
            </a:r>
          </a:p>
          <a:p>
            <a:pPr marL="285750" indent="-285750">
              <a:lnSpc>
                <a:spcPct val="120000"/>
              </a:lnSpc>
              <a:buFont typeface="Arial"/>
              <a:buChar char="•"/>
            </a:pPr>
            <a:r>
              <a:rPr lang="en-US" sz="1600" dirty="0">
                <a:cs typeface="Times"/>
              </a:rPr>
              <a:t>Characterization of DF with respect to settling rate of barite particles. </a:t>
            </a:r>
          </a:p>
          <a:p>
            <a:pPr marL="285750" indent="-285750">
              <a:lnSpc>
                <a:spcPct val="120000"/>
              </a:lnSpc>
              <a:buFont typeface="Arial"/>
              <a:buChar char="•"/>
            </a:pPr>
            <a:r>
              <a:rPr lang="en-US" sz="1600" dirty="0">
                <a:cs typeface="Times"/>
              </a:rPr>
              <a:t>Addressing the effect of shear and mixing as well as individual components in the drilling fluids on the resulting fluid rheology</a:t>
            </a:r>
          </a:p>
          <a:p>
            <a:pPr marL="285750" indent="-285750">
              <a:lnSpc>
                <a:spcPct val="120000"/>
              </a:lnSpc>
              <a:buFont typeface="Arial"/>
              <a:buChar char="•"/>
            </a:pPr>
            <a:r>
              <a:rPr lang="en-US" sz="1600" dirty="0" smtClean="0">
                <a:cs typeface="Times"/>
              </a:rPr>
              <a:t>Design </a:t>
            </a:r>
            <a:r>
              <a:rPr lang="en-US" sz="1600" dirty="0">
                <a:cs typeface="Times"/>
              </a:rPr>
              <a:t>of DF which can stabilize barite particles (</a:t>
            </a:r>
            <a:r>
              <a:rPr lang="en-US" sz="1600" dirty="0" smtClean="0">
                <a:cs typeface="Times"/>
              </a:rPr>
              <a:t>resistant </a:t>
            </a:r>
            <a:r>
              <a:rPr lang="en-US" sz="1600" dirty="0">
                <a:cs typeface="Times"/>
              </a:rPr>
              <a:t>to settling). </a:t>
            </a:r>
          </a:p>
          <a:p>
            <a:pPr>
              <a:lnSpc>
                <a:spcPct val="120000"/>
              </a:lnSpc>
            </a:pPr>
            <a:endParaRPr lang="en-US" sz="1600" dirty="0">
              <a:cs typeface="Times"/>
            </a:endParaRPr>
          </a:p>
        </p:txBody>
      </p:sp>
      <p:sp>
        <p:nvSpPr>
          <p:cNvPr id="4" name="TextBox 3"/>
          <p:cNvSpPr txBox="1"/>
          <p:nvPr/>
        </p:nvSpPr>
        <p:spPr>
          <a:xfrm>
            <a:off x="4747901" y="249830"/>
            <a:ext cx="4246481" cy="6011904"/>
          </a:xfrm>
          <a:prstGeom prst="rect">
            <a:avLst/>
          </a:prstGeom>
          <a:noFill/>
        </p:spPr>
        <p:txBody>
          <a:bodyPr wrap="square" rtlCol="0">
            <a:spAutoFit/>
          </a:bodyPr>
          <a:lstStyle/>
          <a:p>
            <a:pPr>
              <a:lnSpc>
                <a:spcPct val="120000"/>
              </a:lnSpc>
            </a:pPr>
            <a:r>
              <a:rPr lang="en-US" b="1" dirty="0">
                <a:cs typeface="Times"/>
              </a:rPr>
              <a:t>Hypotheses </a:t>
            </a:r>
          </a:p>
          <a:p>
            <a:pPr>
              <a:lnSpc>
                <a:spcPct val="120000"/>
              </a:lnSpc>
            </a:pPr>
            <a:endParaRPr lang="en-US" sz="1100" b="1" dirty="0">
              <a:cs typeface="Times"/>
            </a:endParaRPr>
          </a:p>
          <a:p>
            <a:pPr marL="285750" indent="-285750">
              <a:lnSpc>
                <a:spcPct val="120000"/>
              </a:lnSpc>
              <a:buFont typeface="Arial"/>
              <a:buChar char="•"/>
            </a:pPr>
            <a:r>
              <a:rPr lang="en-US" sz="1600" dirty="0">
                <a:cs typeface="Times"/>
              </a:rPr>
              <a:t>Barite can be stabilized in OBDF by increasing the water content, keeping the water/emulsifier mass ratio constant </a:t>
            </a:r>
          </a:p>
          <a:p>
            <a:pPr marL="285750" indent="-285750">
              <a:lnSpc>
                <a:spcPct val="120000"/>
              </a:lnSpc>
              <a:buFont typeface="Arial"/>
              <a:buChar char="•"/>
            </a:pPr>
            <a:r>
              <a:rPr lang="en-US" sz="1600" dirty="0" smtClean="0">
                <a:cs typeface="Times"/>
              </a:rPr>
              <a:t>Difference </a:t>
            </a:r>
            <a:r>
              <a:rPr lang="en-US" sz="1600" dirty="0">
                <a:cs typeface="Times"/>
              </a:rPr>
              <a:t>in surface wetting properties of weighting agent cause differences in settling properties (sag response) </a:t>
            </a:r>
            <a:endParaRPr lang="en-US" sz="1600" dirty="0" smtClean="0">
              <a:cs typeface="Times"/>
            </a:endParaRPr>
          </a:p>
          <a:p>
            <a:pPr marL="285750" indent="-285750">
              <a:lnSpc>
                <a:spcPct val="120000"/>
              </a:lnSpc>
              <a:buFont typeface="Arial"/>
              <a:buChar char="•"/>
            </a:pPr>
            <a:r>
              <a:rPr lang="en-US" sz="1600" dirty="0"/>
              <a:t>Compared with API barite, micronized barite </a:t>
            </a:r>
            <a:r>
              <a:rPr lang="en-US" sz="1600" dirty="0" smtClean="0"/>
              <a:t>is more dispersed, </a:t>
            </a:r>
            <a:r>
              <a:rPr lang="en-US" sz="1600" dirty="0"/>
              <a:t>and </a:t>
            </a:r>
            <a:r>
              <a:rPr lang="en-US" sz="1600" dirty="0" smtClean="0"/>
              <a:t>has a </a:t>
            </a:r>
            <a:r>
              <a:rPr lang="en-US" sz="1600" dirty="0"/>
              <a:t>better </a:t>
            </a:r>
            <a:r>
              <a:rPr lang="en-US" sz="1600" dirty="0" smtClean="0"/>
              <a:t>sag stability. </a:t>
            </a:r>
            <a:r>
              <a:rPr lang="en-US" sz="1600" dirty="0"/>
              <a:t>E</a:t>
            </a:r>
            <a:r>
              <a:rPr lang="en-US" sz="1600" dirty="0" smtClean="0"/>
              <a:t>lectrostatic </a:t>
            </a:r>
            <a:r>
              <a:rPr lang="en-US" sz="1600" dirty="0"/>
              <a:t>repulsion and Brownian motion </a:t>
            </a:r>
            <a:r>
              <a:rPr lang="en-US" sz="1600" dirty="0" smtClean="0"/>
              <a:t>effect</a:t>
            </a:r>
            <a:r>
              <a:rPr lang="en-US" sz="1600" dirty="0"/>
              <a:t> between micronized barite particles is significantly greater than API barite </a:t>
            </a:r>
            <a:r>
              <a:rPr lang="en-US" sz="1600" dirty="0" smtClean="0"/>
              <a:t>particles.</a:t>
            </a:r>
            <a:endParaRPr lang="en-US" sz="1600" dirty="0">
              <a:cs typeface="Times"/>
            </a:endParaRPr>
          </a:p>
          <a:p>
            <a:pPr marL="285750" indent="-285750">
              <a:lnSpc>
                <a:spcPct val="120000"/>
              </a:lnSpc>
              <a:buFont typeface="Arial"/>
              <a:buChar char="•"/>
            </a:pPr>
            <a:r>
              <a:rPr lang="en-US" sz="1600" dirty="0">
                <a:cs typeface="Times"/>
              </a:rPr>
              <a:t>Increased temperature reduces the fluid viscosity and thereby increases the sedimentation rate. </a:t>
            </a:r>
          </a:p>
          <a:p>
            <a:pPr marL="285750" indent="-285750">
              <a:lnSpc>
                <a:spcPct val="120000"/>
              </a:lnSpc>
              <a:buFont typeface="Arial"/>
              <a:buChar char="•"/>
            </a:pPr>
            <a:r>
              <a:rPr lang="en-US" sz="1600" dirty="0">
                <a:cs typeface="Times"/>
              </a:rPr>
              <a:t>By imposing shear to the fluid (e.g. higher string rotation) sedimentation rate increases.  </a:t>
            </a:r>
          </a:p>
          <a:p>
            <a:pPr marL="285750" indent="-285750">
              <a:lnSpc>
                <a:spcPct val="120000"/>
              </a:lnSpc>
              <a:buFont typeface="Arial"/>
              <a:buChar char="•"/>
            </a:pPr>
            <a:endParaRPr lang="en-US" sz="1600" dirty="0">
              <a:cs typeface="Times"/>
            </a:endParaRPr>
          </a:p>
        </p:txBody>
      </p:sp>
      <p:sp>
        <p:nvSpPr>
          <p:cNvPr id="6" name="TextBox 5"/>
          <p:cNvSpPr txBox="1"/>
          <p:nvPr/>
        </p:nvSpPr>
        <p:spPr>
          <a:xfrm>
            <a:off x="136296" y="5635899"/>
            <a:ext cx="8146790" cy="1015663"/>
          </a:xfrm>
          <a:prstGeom prst="rect">
            <a:avLst/>
          </a:prstGeom>
          <a:noFill/>
        </p:spPr>
        <p:txBody>
          <a:bodyPr wrap="square" rtlCol="0">
            <a:spAutoFit/>
          </a:bodyPr>
          <a:lstStyle/>
          <a:p>
            <a:r>
              <a:rPr lang="en-US" b="1" dirty="0">
                <a:cs typeface="Times"/>
              </a:rPr>
              <a:t>Particle sedimentation characterization </a:t>
            </a:r>
          </a:p>
          <a:p>
            <a:pPr marL="285750" indent="-285750">
              <a:buFont typeface="Arial"/>
              <a:buChar char="•"/>
            </a:pPr>
            <a:r>
              <a:rPr lang="en-US" sz="1400" dirty="0">
                <a:cs typeface="Times"/>
              </a:rPr>
              <a:t>Rheology, Sedimentation rate , Particle size distribution, and density measurements</a:t>
            </a:r>
          </a:p>
          <a:p>
            <a:pPr marL="285750" indent="-285750">
              <a:buFont typeface="Arial"/>
              <a:buChar char="•"/>
            </a:pPr>
            <a:r>
              <a:rPr lang="en-US" sz="1400" dirty="0">
                <a:cs typeface="Times"/>
              </a:rPr>
              <a:t>X-ray methods</a:t>
            </a:r>
          </a:p>
          <a:p>
            <a:pPr marL="285750" indent="-285750">
              <a:buFont typeface="Arial"/>
              <a:buChar char="•"/>
            </a:pPr>
            <a:r>
              <a:rPr lang="en-US" sz="1400" dirty="0">
                <a:cs typeface="Times"/>
              </a:rPr>
              <a:t>Gamma densitometry</a:t>
            </a:r>
          </a:p>
        </p:txBody>
      </p:sp>
      <p:sp>
        <p:nvSpPr>
          <p:cNvPr id="2" name="Slide Number Placeholder 1"/>
          <p:cNvSpPr>
            <a:spLocks noGrp="1"/>
          </p:cNvSpPr>
          <p:nvPr>
            <p:ph type="sldNum" sz="quarter" idx="12"/>
          </p:nvPr>
        </p:nvSpPr>
        <p:spPr/>
        <p:txBody>
          <a:bodyPr/>
          <a:lstStyle/>
          <a:p>
            <a:fld id="{E71DE81C-2B93-2246-81CC-78A7D3DA84BD}" type="slidenum">
              <a:rPr lang="en-US" smtClean="0"/>
              <a:t>3</a:t>
            </a:fld>
            <a:endParaRPr lang="en-US"/>
          </a:p>
        </p:txBody>
      </p:sp>
    </p:spTree>
    <p:extLst>
      <p:ext uri="{BB962C8B-B14F-4D97-AF65-F5344CB8AC3E}">
        <p14:creationId xmlns:p14="http://schemas.microsoft.com/office/powerpoint/2010/main" val="1902526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19170" y="406147"/>
            <a:ext cx="184666" cy="923330"/>
          </a:xfrm>
          <a:prstGeom prst="rect">
            <a:avLst/>
          </a:prstGeom>
          <a:noFill/>
        </p:spPr>
        <p:txBody>
          <a:bodyPr wrap="none" rtlCol="0">
            <a:spAutoFit/>
          </a:bodyPr>
          <a:lstStyle/>
          <a:p>
            <a:endParaRPr lang="en-US" dirty="0"/>
          </a:p>
          <a:p>
            <a:r>
              <a:rPr lang="en-US" b="1" dirty="0"/>
              <a:t> </a:t>
            </a:r>
            <a:endParaRPr lang="en-US" dirty="0"/>
          </a:p>
          <a:p>
            <a:endParaRPr lang="en-US" dirty="0"/>
          </a:p>
        </p:txBody>
      </p:sp>
      <p:sp>
        <p:nvSpPr>
          <p:cNvPr id="8" name="TextBox 7"/>
          <p:cNvSpPr txBox="1"/>
          <p:nvPr/>
        </p:nvSpPr>
        <p:spPr>
          <a:xfrm>
            <a:off x="113605" y="3589721"/>
            <a:ext cx="602732"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6714321" y="6478796"/>
            <a:ext cx="184666" cy="369332"/>
          </a:xfrm>
          <a:prstGeom prst="rect">
            <a:avLst/>
          </a:prstGeom>
          <a:noFill/>
        </p:spPr>
        <p:txBody>
          <a:bodyPr wrap="none" rtlCol="0">
            <a:spAutoFit/>
          </a:bodyPr>
          <a:lstStyle/>
          <a:p>
            <a:r>
              <a:rPr lang="en-US" dirty="0"/>
              <a:t> </a:t>
            </a:r>
          </a:p>
        </p:txBody>
      </p:sp>
      <p:pic>
        <p:nvPicPr>
          <p:cNvPr id="3" name="Picture 2"/>
          <p:cNvPicPr>
            <a:picLocks noChangeAspect="1"/>
          </p:cNvPicPr>
          <p:nvPr/>
        </p:nvPicPr>
        <p:blipFill>
          <a:blip r:embed="rId3"/>
          <a:stretch>
            <a:fillRect/>
          </a:stretch>
        </p:blipFill>
        <p:spPr>
          <a:xfrm>
            <a:off x="67635" y="406147"/>
            <a:ext cx="5718175" cy="2972053"/>
          </a:xfrm>
          <a:prstGeom prst="rect">
            <a:avLst/>
          </a:prstGeom>
        </p:spPr>
      </p:pic>
      <p:sp>
        <p:nvSpPr>
          <p:cNvPr id="11" name="TextBox 10"/>
          <p:cNvSpPr txBox="1"/>
          <p:nvPr/>
        </p:nvSpPr>
        <p:spPr>
          <a:xfrm>
            <a:off x="113605" y="36815"/>
            <a:ext cx="5171007" cy="369332"/>
          </a:xfrm>
          <a:prstGeom prst="rect">
            <a:avLst/>
          </a:prstGeom>
          <a:noFill/>
        </p:spPr>
        <p:txBody>
          <a:bodyPr wrap="none" rtlCol="0">
            <a:spAutoFit/>
          </a:bodyPr>
          <a:lstStyle/>
          <a:p>
            <a:r>
              <a:rPr lang="en-US" b="1" dirty="0"/>
              <a:t>Proposed composition for the oil-based drilling fluid</a:t>
            </a:r>
          </a:p>
        </p:txBody>
      </p:sp>
      <p:sp>
        <p:nvSpPr>
          <p:cNvPr id="2" name="Slide Number Placeholder 1"/>
          <p:cNvSpPr>
            <a:spLocks noGrp="1"/>
          </p:cNvSpPr>
          <p:nvPr>
            <p:ph type="sldNum" sz="quarter" idx="12"/>
          </p:nvPr>
        </p:nvSpPr>
        <p:spPr/>
        <p:txBody>
          <a:bodyPr/>
          <a:lstStyle/>
          <a:p>
            <a:fld id="{E71DE81C-2B93-2246-81CC-78A7D3DA84BD}" type="slidenum">
              <a:rPr lang="en-US" smtClean="0"/>
              <a:t>4</a:t>
            </a:fld>
            <a:endParaRPr lang="en-US"/>
          </a:p>
        </p:txBody>
      </p:sp>
      <p:pic>
        <p:nvPicPr>
          <p:cNvPr id="9" name="Picture 8"/>
          <p:cNvPicPr>
            <a:picLocks noChangeAspect="1"/>
          </p:cNvPicPr>
          <p:nvPr/>
        </p:nvPicPr>
        <p:blipFill>
          <a:blip r:embed="rId4"/>
          <a:stretch>
            <a:fillRect/>
          </a:stretch>
        </p:blipFill>
        <p:spPr>
          <a:xfrm>
            <a:off x="3964537" y="3406101"/>
            <a:ext cx="4478598" cy="3455074"/>
          </a:xfrm>
          <a:prstGeom prst="rect">
            <a:avLst/>
          </a:prstGeom>
        </p:spPr>
      </p:pic>
      <p:pic>
        <p:nvPicPr>
          <p:cNvPr id="10" name="Picture 9"/>
          <p:cNvPicPr>
            <a:picLocks noChangeAspect="1"/>
          </p:cNvPicPr>
          <p:nvPr/>
        </p:nvPicPr>
        <p:blipFill>
          <a:blip r:embed="rId5"/>
          <a:stretch>
            <a:fillRect/>
          </a:stretch>
        </p:blipFill>
        <p:spPr>
          <a:xfrm>
            <a:off x="735905" y="3430032"/>
            <a:ext cx="1956495" cy="502589"/>
          </a:xfrm>
          <a:prstGeom prst="rect">
            <a:avLst/>
          </a:prstGeom>
        </p:spPr>
      </p:pic>
      <p:pic>
        <p:nvPicPr>
          <p:cNvPr id="6" name="Picture 5"/>
          <p:cNvPicPr>
            <a:picLocks noChangeAspect="1"/>
          </p:cNvPicPr>
          <p:nvPr/>
        </p:nvPicPr>
        <p:blipFill rotWithShape="1">
          <a:blip r:embed="rId6"/>
          <a:srcRect r="41635"/>
          <a:stretch/>
        </p:blipFill>
        <p:spPr>
          <a:xfrm>
            <a:off x="672470" y="3881821"/>
            <a:ext cx="2743830" cy="2889075"/>
          </a:xfrm>
          <a:prstGeom prst="rect">
            <a:avLst/>
          </a:prstGeom>
        </p:spPr>
      </p:pic>
      <p:sp>
        <p:nvSpPr>
          <p:cNvPr id="15" name="TextBox 14"/>
          <p:cNvSpPr txBox="1"/>
          <p:nvPr/>
        </p:nvSpPr>
        <p:spPr>
          <a:xfrm>
            <a:off x="5785810" y="893654"/>
            <a:ext cx="3368963" cy="1815882"/>
          </a:xfrm>
          <a:prstGeom prst="rect">
            <a:avLst/>
          </a:prstGeom>
          <a:noFill/>
        </p:spPr>
        <p:txBody>
          <a:bodyPr wrap="square" rtlCol="0">
            <a:spAutoFit/>
          </a:bodyPr>
          <a:lstStyle/>
          <a:p>
            <a:r>
              <a:rPr lang="en-US" sz="1600" b="1" dirty="0" smtClean="0"/>
              <a:t>One-</a:t>
            </a:r>
            <a:r>
              <a:rPr lang="en-US" sz="1600" b="1" dirty="0" err="1" smtClean="0"/>
              <a:t>Mul</a:t>
            </a:r>
            <a:r>
              <a:rPr lang="en-US" sz="1600" b="1" dirty="0" smtClean="0"/>
              <a:t> NS</a:t>
            </a:r>
            <a:r>
              <a:rPr lang="en-US" sz="1600" dirty="0" smtClean="0"/>
              <a:t>: Primary and secondary emulsifier</a:t>
            </a:r>
          </a:p>
          <a:p>
            <a:r>
              <a:rPr lang="en-US" sz="1600" b="1" dirty="0" smtClean="0"/>
              <a:t>VG Supreme</a:t>
            </a:r>
            <a:r>
              <a:rPr lang="en-US" sz="1600" dirty="0" smtClean="0"/>
              <a:t>: Special </a:t>
            </a:r>
            <a:r>
              <a:rPr lang="en-US" sz="1600" dirty="0" err="1" smtClean="0"/>
              <a:t>organophilic</a:t>
            </a:r>
            <a:r>
              <a:rPr lang="en-US" sz="1600" dirty="0" smtClean="0"/>
              <a:t> clay, </a:t>
            </a:r>
            <a:r>
              <a:rPr lang="en-US" sz="1600" dirty="0" err="1" smtClean="0"/>
              <a:t>viscosifier</a:t>
            </a:r>
            <a:endParaRPr lang="en-US" sz="1600" dirty="0" smtClean="0"/>
          </a:p>
          <a:p>
            <a:r>
              <a:rPr lang="en-US" sz="1600" b="1" dirty="0" err="1" smtClean="0"/>
              <a:t>Versatrol</a:t>
            </a:r>
            <a:r>
              <a:rPr lang="en-US" sz="1600" b="1" dirty="0" smtClean="0"/>
              <a:t> M</a:t>
            </a:r>
            <a:r>
              <a:rPr lang="en-US" sz="1600" dirty="0" smtClean="0"/>
              <a:t>: </a:t>
            </a:r>
            <a:r>
              <a:rPr lang="en-US" sz="1600" dirty="0" err="1" smtClean="0"/>
              <a:t>Gilsonite</a:t>
            </a:r>
            <a:r>
              <a:rPr lang="en-US" sz="1600" dirty="0" smtClean="0"/>
              <a:t> (a naturally occurring asphalt) , fluid loss material</a:t>
            </a:r>
          </a:p>
          <a:p>
            <a:r>
              <a:rPr lang="en-US" sz="1600" b="1" dirty="0" smtClean="0"/>
              <a:t>VK150</a:t>
            </a:r>
            <a:r>
              <a:rPr lang="en-US" sz="1600" dirty="0" smtClean="0"/>
              <a:t>: Simulated drill solids</a:t>
            </a:r>
            <a:endParaRPr lang="en-US" sz="1600" dirty="0"/>
          </a:p>
        </p:txBody>
      </p:sp>
    </p:spTree>
    <p:extLst>
      <p:ext uri="{BB962C8B-B14F-4D97-AF65-F5344CB8AC3E}">
        <p14:creationId xmlns:p14="http://schemas.microsoft.com/office/powerpoint/2010/main" val="3584492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5</a:t>
            </a:fld>
            <a:endParaRPr lang="en-US"/>
          </a:p>
        </p:txBody>
      </p:sp>
      <p:grpSp>
        <p:nvGrpSpPr>
          <p:cNvPr id="2" name="Group 1"/>
          <p:cNvGrpSpPr/>
          <p:nvPr/>
        </p:nvGrpSpPr>
        <p:grpSpPr>
          <a:xfrm>
            <a:off x="5264735" y="2237592"/>
            <a:ext cx="3880473" cy="2130315"/>
            <a:chOff x="5362431" y="387423"/>
            <a:chExt cx="3880473" cy="2130315"/>
          </a:xfrm>
        </p:grpSpPr>
        <p:pic>
          <p:nvPicPr>
            <p:cNvPr id="5" name="Picture 4" descr="Vis_vs_Temp_Preshea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431" y="387423"/>
              <a:ext cx="3880473" cy="2130315"/>
            </a:xfrm>
            <a:prstGeom prst="rect">
              <a:avLst/>
            </a:prstGeom>
          </p:spPr>
        </p:pic>
        <p:sp>
          <p:nvSpPr>
            <p:cNvPr id="10" name="TextBox 9"/>
            <p:cNvSpPr txBox="1"/>
            <p:nvPr/>
          </p:nvSpPr>
          <p:spPr>
            <a:xfrm>
              <a:off x="7580412" y="1056273"/>
              <a:ext cx="1446718" cy="246221"/>
            </a:xfrm>
            <a:prstGeom prst="rect">
              <a:avLst/>
            </a:prstGeom>
            <a:noFill/>
          </p:spPr>
          <p:txBody>
            <a:bodyPr wrap="none" rtlCol="0">
              <a:spAutoFit/>
            </a:bodyPr>
            <a:lstStyle/>
            <a:p>
              <a:r>
                <a:rPr lang="en-US" sz="1000" b="1" dirty="0" smtClean="0"/>
                <a:t>Pre sheared for 10 </a:t>
              </a:r>
              <a:r>
                <a:rPr lang="en-US" sz="1000" b="1" dirty="0" err="1" smtClean="0"/>
                <a:t>mins</a:t>
              </a:r>
              <a:endParaRPr lang="en-US" sz="1000" b="1" dirty="0"/>
            </a:p>
          </p:txBody>
        </p:sp>
      </p:grpSp>
      <p:grpSp>
        <p:nvGrpSpPr>
          <p:cNvPr id="12" name="Group 11"/>
          <p:cNvGrpSpPr/>
          <p:nvPr/>
        </p:nvGrpSpPr>
        <p:grpSpPr>
          <a:xfrm>
            <a:off x="0" y="1866116"/>
            <a:ext cx="5361223" cy="3045123"/>
            <a:chOff x="1208" y="586128"/>
            <a:chExt cx="5361223" cy="3045123"/>
          </a:xfrm>
        </p:grpSpPr>
        <p:pic>
          <p:nvPicPr>
            <p:cNvPr id="4" name="Picture 3" descr="Vis_vs_Temp_Preshea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 y="586128"/>
              <a:ext cx="5361223" cy="3045123"/>
            </a:xfrm>
            <a:prstGeom prst="rect">
              <a:avLst/>
            </a:prstGeom>
          </p:spPr>
        </p:pic>
        <p:sp>
          <p:nvSpPr>
            <p:cNvPr id="11" name="TextBox 10"/>
            <p:cNvSpPr txBox="1"/>
            <p:nvPr/>
          </p:nvSpPr>
          <p:spPr>
            <a:xfrm>
              <a:off x="3157296" y="1479355"/>
              <a:ext cx="1699128" cy="276999"/>
            </a:xfrm>
            <a:prstGeom prst="rect">
              <a:avLst/>
            </a:prstGeom>
            <a:noFill/>
          </p:spPr>
          <p:txBody>
            <a:bodyPr wrap="none" rtlCol="0">
              <a:spAutoFit/>
            </a:bodyPr>
            <a:lstStyle/>
            <a:p>
              <a:r>
                <a:rPr lang="en-US" sz="1200" b="1" dirty="0" smtClean="0"/>
                <a:t>Pre sheared for 10 </a:t>
              </a:r>
              <a:r>
                <a:rPr lang="en-US" sz="1200" b="1" dirty="0" err="1" smtClean="0"/>
                <a:t>mins</a:t>
              </a:r>
              <a:endParaRPr lang="en-US" sz="1200" b="1" dirty="0"/>
            </a:p>
          </p:txBody>
        </p:sp>
      </p:grpSp>
      <p:sp>
        <p:nvSpPr>
          <p:cNvPr id="13" name="Rectangle 12"/>
          <p:cNvSpPr/>
          <p:nvPr/>
        </p:nvSpPr>
        <p:spPr>
          <a:xfrm>
            <a:off x="1578191" y="561652"/>
            <a:ext cx="5799277" cy="369332"/>
          </a:xfrm>
          <a:prstGeom prst="rect">
            <a:avLst/>
          </a:prstGeom>
        </p:spPr>
        <p:txBody>
          <a:bodyPr wrap="square">
            <a:spAutoFit/>
          </a:bodyPr>
          <a:lstStyle/>
          <a:p>
            <a:pPr algn="ctr"/>
            <a:r>
              <a:rPr lang="en-US" b="1" dirty="0"/>
              <a:t>Rheology Measurements of the Model Drilling Fluid</a:t>
            </a:r>
          </a:p>
        </p:txBody>
      </p:sp>
      <p:cxnSp>
        <p:nvCxnSpPr>
          <p:cNvPr id="15" name="Straight Arrow Connector 14"/>
          <p:cNvCxnSpPr/>
          <p:nvPr/>
        </p:nvCxnSpPr>
        <p:spPr>
          <a:xfrm>
            <a:off x="5362431" y="4524377"/>
            <a:ext cx="914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362431" y="4244796"/>
            <a:ext cx="793369" cy="246221"/>
          </a:xfrm>
          <a:prstGeom prst="rect">
            <a:avLst/>
          </a:prstGeom>
          <a:noFill/>
        </p:spPr>
        <p:txBody>
          <a:bodyPr wrap="none" rtlCol="0">
            <a:spAutoFit/>
          </a:bodyPr>
          <a:lstStyle/>
          <a:p>
            <a:r>
              <a:rPr lang="en-US" sz="1000" dirty="0" smtClean="0"/>
              <a:t>Linear scale</a:t>
            </a:r>
            <a:endParaRPr lang="en-US" sz="1000" dirty="0"/>
          </a:p>
        </p:txBody>
      </p:sp>
    </p:spTree>
    <p:extLst>
      <p:ext uri="{BB962C8B-B14F-4D97-AF65-F5344CB8AC3E}">
        <p14:creationId xmlns:p14="http://schemas.microsoft.com/office/powerpoint/2010/main" val="27200823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99966" y="227067"/>
            <a:ext cx="8149840" cy="1477328"/>
          </a:xfrm>
          <a:prstGeom prst="rect">
            <a:avLst/>
          </a:prstGeom>
          <a:noFill/>
        </p:spPr>
        <p:txBody>
          <a:bodyPr wrap="square" rtlCol="0">
            <a:spAutoFit/>
          </a:bodyPr>
          <a:lstStyle/>
          <a:p>
            <a:r>
              <a:rPr lang="en-US" dirty="0"/>
              <a:t>Two different regimes can be seen: </a:t>
            </a:r>
          </a:p>
          <a:p>
            <a:r>
              <a:rPr lang="en-US" dirty="0"/>
              <a:t>Newtonian behavior at low shear </a:t>
            </a:r>
            <a:r>
              <a:rPr lang="en-US" dirty="0" smtClean="0"/>
              <a:t>rate?  </a:t>
            </a:r>
            <a:endParaRPr lang="en-US" dirty="0"/>
          </a:p>
          <a:p>
            <a:r>
              <a:rPr lang="en-US" dirty="0" err="1"/>
              <a:t>Herschell-</a:t>
            </a:r>
            <a:r>
              <a:rPr lang="en-US" dirty="0" err="1" smtClean="0"/>
              <a:t>Bulkley</a:t>
            </a:r>
            <a:r>
              <a:rPr lang="en-US" dirty="0" smtClean="0"/>
              <a:t> behavior (?) </a:t>
            </a:r>
            <a:r>
              <a:rPr lang="en-US" dirty="0"/>
              <a:t>at higher shear rate (shear thinning</a:t>
            </a:r>
            <a:r>
              <a:rPr lang="en-US" dirty="0" smtClean="0"/>
              <a:t>).  </a:t>
            </a:r>
            <a:endParaRPr lang="en-US" dirty="0"/>
          </a:p>
          <a:p>
            <a:r>
              <a:rPr lang="en-US" dirty="0"/>
              <a:t>Existence of yield </a:t>
            </a:r>
            <a:r>
              <a:rPr lang="en-US" dirty="0" smtClean="0"/>
              <a:t>stresses</a:t>
            </a:r>
            <a:endParaRPr lang="en-US" dirty="0"/>
          </a:p>
          <a:p>
            <a:endParaRPr lang="en-US" dirty="0"/>
          </a:p>
        </p:txBody>
      </p:sp>
      <p:pic>
        <p:nvPicPr>
          <p:cNvPr id="2" name="Picture 1" descr="shs_shr_6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52" y="1753640"/>
            <a:ext cx="8812370" cy="4604172"/>
          </a:xfrm>
          <a:prstGeom prst="rect">
            <a:avLst/>
          </a:prstGeom>
        </p:spPr>
      </p:pic>
    </p:spTree>
    <p:extLst>
      <p:ext uri="{BB962C8B-B14F-4D97-AF65-F5344CB8AC3E}">
        <p14:creationId xmlns:p14="http://schemas.microsoft.com/office/powerpoint/2010/main" val="23650003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7</a:t>
            </a:fld>
            <a:endParaRPr lang="en-US"/>
          </a:p>
        </p:txBody>
      </p:sp>
      <p:pic>
        <p:nvPicPr>
          <p:cNvPr id="2" name="Picture 1" descr="vis_shr_60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6600765" cy="3389118"/>
          </a:xfrm>
          <a:prstGeom prst="rect">
            <a:avLst/>
          </a:prstGeom>
        </p:spPr>
      </p:pic>
      <p:pic>
        <p:nvPicPr>
          <p:cNvPr id="12" name="Picture 11" descr="vis_shs_60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299" y="3338318"/>
            <a:ext cx="6588159" cy="3506982"/>
          </a:xfrm>
          <a:prstGeom prst="rect">
            <a:avLst/>
          </a:prstGeom>
        </p:spPr>
      </p:pic>
    </p:spTree>
    <p:extLst>
      <p:ext uri="{BB962C8B-B14F-4D97-AF65-F5344CB8AC3E}">
        <p14:creationId xmlns:p14="http://schemas.microsoft.com/office/powerpoint/2010/main" val="3425872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8</a:t>
            </a:fld>
            <a:endParaRPr lang="en-US"/>
          </a:p>
        </p:txBody>
      </p:sp>
      <p:sp>
        <p:nvSpPr>
          <p:cNvPr id="5" name="TextBox 4"/>
          <p:cNvSpPr txBox="1"/>
          <p:nvPr/>
        </p:nvSpPr>
        <p:spPr>
          <a:xfrm>
            <a:off x="315528" y="609600"/>
            <a:ext cx="8815772" cy="1077218"/>
          </a:xfrm>
          <a:prstGeom prst="rect">
            <a:avLst/>
          </a:prstGeom>
          <a:noFill/>
        </p:spPr>
        <p:txBody>
          <a:bodyPr wrap="square" rtlCol="0">
            <a:spAutoFit/>
          </a:bodyPr>
          <a:lstStyle/>
          <a:p>
            <a:pPr marL="285750" indent="-285750">
              <a:buFont typeface="Arial"/>
              <a:buChar char="•"/>
            </a:pPr>
            <a:r>
              <a:rPr lang="en-US" sz="1600" dirty="0" smtClean="0"/>
              <a:t>Oscillatory </a:t>
            </a:r>
            <a:r>
              <a:rPr lang="en-US" sz="1600" dirty="0" err="1"/>
              <a:t>rheometry</a:t>
            </a:r>
            <a:r>
              <a:rPr lang="en-US" sz="1600" dirty="0"/>
              <a:t> measurements have </a:t>
            </a:r>
            <a:r>
              <a:rPr lang="en-US" sz="1600" dirty="0" smtClean="0"/>
              <a:t>confirmed the </a:t>
            </a:r>
            <a:r>
              <a:rPr lang="en-US" sz="1600" dirty="0"/>
              <a:t>existence </a:t>
            </a:r>
            <a:r>
              <a:rPr lang="en-US" sz="1600" dirty="0" smtClean="0"/>
              <a:t>of different regimes?? </a:t>
            </a:r>
          </a:p>
          <a:p>
            <a:pPr marL="285750" indent="-285750">
              <a:buFont typeface="Arial"/>
              <a:buChar char="•"/>
            </a:pPr>
            <a:r>
              <a:rPr lang="en-US" sz="1600" dirty="0" smtClean="0"/>
              <a:t>Fluid </a:t>
            </a:r>
            <a:r>
              <a:rPr lang="en-US" sz="1600" dirty="0"/>
              <a:t>b</a:t>
            </a:r>
            <a:r>
              <a:rPr lang="en-US" sz="1600" dirty="0" smtClean="0"/>
              <a:t>ehaves </a:t>
            </a:r>
            <a:r>
              <a:rPr lang="en-US" sz="1600" dirty="0"/>
              <a:t>as a viscoelastic </a:t>
            </a:r>
            <a:r>
              <a:rPr lang="en-US" sz="1600" dirty="0" smtClean="0"/>
              <a:t>solid</a:t>
            </a:r>
          </a:p>
          <a:p>
            <a:pPr marL="285750" indent="-285750">
              <a:buFont typeface="Arial"/>
              <a:buChar char="•"/>
            </a:pPr>
            <a:r>
              <a:rPr lang="en-US" sz="1600" dirty="0" smtClean="0"/>
              <a:t>Increase </a:t>
            </a:r>
            <a:r>
              <a:rPr lang="en-US" sz="1600" dirty="0"/>
              <a:t>of </a:t>
            </a:r>
            <a:r>
              <a:rPr lang="en-US" sz="1600" dirty="0" smtClean="0"/>
              <a:t>frequency is </a:t>
            </a:r>
            <a:r>
              <a:rPr lang="en-US" sz="1600" dirty="0"/>
              <a:t>favorable for the presence of elastic deformation and viscous </a:t>
            </a:r>
            <a:r>
              <a:rPr lang="en-US" sz="1600" dirty="0" smtClean="0"/>
              <a:t>performance</a:t>
            </a:r>
            <a:endParaRPr lang="en-US" sz="1600" dirty="0"/>
          </a:p>
          <a:p>
            <a:pPr marL="285750" indent="-285750">
              <a:buFont typeface="Arial"/>
              <a:buChar char="•"/>
            </a:pPr>
            <a:r>
              <a:rPr lang="en-US" sz="1600" dirty="0" smtClean="0"/>
              <a:t>The mud develops </a:t>
            </a:r>
            <a:r>
              <a:rPr lang="en-US" sz="1600" dirty="0"/>
              <a:t>a solid like structure with a </a:t>
            </a:r>
            <a:r>
              <a:rPr lang="en-US" sz="1600" dirty="0" smtClean="0"/>
              <a:t>predominantly elastic behavior, </a:t>
            </a:r>
            <a:r>
              <a:rPr lang="en-US" sz="1600" dirty="0"/>
              <a:t>G’’/G’&lt;</a:t>
            </a:r>
            <a:r>
              <a:rPr lang="en-US" sz="1600" dirty="0" smtClean="0"/>
              <a:t>1</a:t>
            </a:r>
          </a:p>
        </p:txBody>
      </p:sp>
      <p:pic>
        <p:nvPicPr>
          <p:cNvPr id="2" name="Picture 1"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28" y="2009626"/>
            <a:ext cx="8626252" cy="4598018"/>
          </a:xfrm>
          <a:prstGeom prst="rect">
            <a:avLst/>
          </a:prstGeom>
        </p:spPr>
      </p:pic>
      <p:sp>
        <p:nvSpPr>
          <p:cNvPr id="9" name="Rectangle 8"/>
          <p:cNvSpPr/>
          <p:nvPr/>
        </p:nvSpPr>
        <p:spPr>
          <a:xfrm>
            <a:off x="170829" y="119102"/>
            <a:ext cx="4202943" cy="400110"/>
          </a:xfrm>
          <a:prstGeom prst="rect">
            <a:avLst/>
          </a:prstGeom>
        </p:spPr>
        <p:txBody>
          <a:bodyPr wrap="none">
            <a:spAutoFit/>
          </a:bodyPr>
          <a:lstStyle/>
          <a:p>
            <a:r>
              <a:rPr lang="en-US" sz="2000" b="1" dirty="0"/>
              <a:t>Viscoelastic </a:t>
            </a:r>
            <a:r>
              <a:rPr lang="en-US" sz="2000" b="1" dirty="0" smtClean="0"/>
              <a:t>properties of drilling fluid</a:t>
            </a:r>
            <a:endParaRPr lang="en-US" sz="2000" b="1" dirty="0"/>
          </a:p>
        </p:txBody>
      </p:sp>
    </p:spTree>
    <p:extLst>
      <p:ext uri="{BB962C8B-B14F-4D97-AF65-F5344CB8AC3E}">
        <p14:creationId xmlns:p14="http://schemas.microsoft.com/office/powerpoint/2010/main" val="14050114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_SR_Comp.png"/>
          <p:cNvPicPr>
            <a:picLocks/>
          </p:cNvPicPr>
          <p:nvPr/>
        </p:nvPicPr>
        <p:blipFill>
          <a:blip r:embed="rId3">
            <a:extLst>
              <a:ext uri="{28A0092B-C50C-407E-A947-70E740481C1C}">
                <a14:useLocalDpi xmlns:a14="http://schemas.microsoft.com/office/drawing/2010/main" val="0"/>
              </a:ext>
            </a:extLst>
          </a:blip>
          <a:stretch>
            <a:fillRect/>
          </a:stretch>
        </p:blipFill>
        <p:spPr>
          <a:xfrm>
            <a:off x="0" y="3972245"/>
            <a:ext cx="4574430" cy="2334008"/>
          </a:xfrm>
          <a:prstGeom prst="rect">
            <a:avLst/>
          </a:prstGeom>
        </p:spPr>
      </p:pic>
      <p:sp>
        <p:nvSpPr>
          <p:cNvPr id="3" name="TextBox 2"/>
          <p:cNvSpPr txBox="1"/>
          <p:nvPr/>
        </p:nvSpPr>
        <p:spPr>
          <a:xfrm>
            <a:off x="2747240" y="6379044"/>
            <a:ext cx="529704" cy="310016"/>
          </a:xfrm>
          <a:prstGeom prst="rect">
            <a:avLst/>
          </a:prstGeom>
          <a:solidFill>
            <a:schemeClr val="bg1"/>
          </a:solidFill>
        </p:spPr>
        <p:txBody>
          <a:bodyPr wrap="square" rtlCol="0">
            <a:spAutoFit/>
          </a:bodyPr>
          <a:lstStyle/>
          <a:p>
            <a:endParaRPr lang="en-US" dirty="0"/>
          </a:p>
        </p:txBody>
      </p:sp>
      <p:sp>
        <p:nvSpPr>
          <p:cNvPr id="6" name="Slide Number Placeholder 5"/>
          <p:cNvSpPr>
            <a:spLocks noGrp="1"/>
          </p:cNvSpPr>
          <p:nvPr>
            <p:ph type="sldNum" sz="quarter" idx="12"/>
          </p:nvPr>
        </p:nvSpPr>
        <p:spPr/>
        <p:txBody>
          <a:bodyPr/>
          <a:lstStyle/>
          <a:p>
            <a:fld id="{E71DE81C-2B93-2246-81CC-78A7D3DA84BD}" type="slidenum">
              <a:rPr lang="en-US" smtClean="0"/>
              <a:t>9</a:t>
            </a:fld>
            <a:endParaRPr lang="en-US"/>
          </a:p>
        </p:txBody>
      </p:sp>
      <p:pic>
        <p:nvPicPr>
          <p:cNvPr id="2" name="Picture 1" descr="SR_SS_Com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732" y="349866"/>
            <a:ext cx="6167396" cy="3278364"/>
          </a:xfrm>
          <a:prstGeom prst="rect">
            <a:avLst/>
          </a:prstGeom>
        </p:spPr>
      </p:pic>
      <p:pic>
        <p:nvPicPr>
          <p:cNvPr id="5" name="Picture 4" descr="Vis_SS_Comp.png"/>
          <p:cNvPicPr>
            <a:picLocks noChangeAspect="1"/>
          </p:cNvPicPr>
          <p:nvPr/>
        </p:nvPicPr>
        <p:blipFill rotWithShape="1">
          <a:blip r:embed="rId5">
            <a:extLst>
              <a:ext uri="{28A0092B-C50C-407E-A947-70E740481C1C}">
                <a14:useLocalDpi xmlns:a14="http://schemas.microsoft.com/office/drawing/2010/main" val="0"/>
              </a:ext>
            </a:extLst>
          </a:blip>
          <a:srcRect l="2353" r="4147"/>
          <a:stretch/>
        </p:blipFill>
        <p:spPr>
          <a:xfrm>
            <a:off x="4627674" y="3959287"/>
            <a:ext cx="4516326" cy="2352296"/>
          </a:xfrm>
          <a:prstGeom prst="rect">
            <a:avLst/>
          </a:prstGeom>
        </p:spPr>
      </p:pic>
      <p:sp>
        <p:nvSpPr>
          <p:cNvPr id="7" name="TextBox 6"/>
          <p:cNvSpPr txBox="1"/>
          <p:nvPr/>
        </p:nvSpPr>
        <p:spPr>
          <a:xfrm>
            <a:off x="2449086" y="612912"/>
            <a:ext cx="620683" cy="369332"/>
          </a:xfrm>
          <a:prstGeom prst="rect">
            <a:avLst/>
          </a:prstGeom>
          <a:noFill/>
        </p:spPr>
        <p:txBody>
          <a:bodyPr wrap="none" rtlCol="0">
            <a:spAutoFit/>
          </a:bodyPr>
          <a:lstStyle/>
          <a:p>
            <a:r>
              <a:rPr lang="en-US" b="1" dirty="0" smtClean="0"/>
              <a:t>25</a:t>
            </a:r>
            <a:r>
              <a:rPr lang="en-US" b="1" dirty="0">
                <a:solidFill>
                  <a:srgbClr val="000000"/>
                </a:solidFill>
                <a:ea typeface="Calibri"/>
                <a:cs typeface="Calibri"/>
              </a:rPr>
              <a:t>°C</a:t>
            </a:r>
            <a:endParaRPr lang="en-US" b="1" dirty="0"/>
          </a:p>
        </p:txBody>
      </p:sp>
      <p:sp>
        <p:nvSpPr>
          <p:cNvPr id="8" name="TextBox 7"/>
          <p:cNvSpPr txBox="1"/>
          <p:nvPr/>
        </p:nvSpPr>
        <p:spPr>
          <a:xfrm>
            <a:off x="3544912" y="4133780"/>
            <a:ext cx="620683" cy="369332"/>
          </a:xfrm>
          <a:prstGeom prst="rect">
            <a:avLst/>
          </a:prstGeom>
          <a:noFill/>
        </p:spPr>
        <p:txBody>
          <a:bodyPr wrap="none" rtlCol="0">
            <a:spAutoFit/>
          </a:bodyPr>
          <a:lstStyle/>
          <a:p>
            <a:r>
              <a:rPr lang="en-US" b="1" dirty="0" smtClean="0"/>
              <a:t>25</a:t>
            </a:r>
            <a:r>
              <a:rPr lang="en-US" b="1" dirty="0">
                <a:solidFill>
                  <a:srgbClr val="000000"/>
                </a:solidFill>
                <a:ea typeface="Calibri"/>
                <a:cs typeface="Calibri"/>
              </a:rPr>
              <a:t>°C</a:t>
            </a:r>
            <a:endParaRPr lang="en-US" b="1" dirty="0"/>
          </a:p>
        </p:txBody>
      </p:sp>
      <p:sp>
        <p:nvSpPr>
          <p:cNvPr id="9" name="TextBox 8"/>
          <p:cNvSpPr txBox="1"/>
          <p:nvPr/>
        </p:nvSpPr>
        <p:spPr>
          <a:xfrm>
            <a:off x="8376458" y="4109590"/>
            <a:ext cx="620683" cy="369332"/>
          </a:xfrm>
          <a:prstGeom prst="rect">
            <a:avLst/>
          </a:prstGeom>
          <a:noFill/>
        </p:spPr>
        <p:txBody>
          <a:bodyPr wrap="none" rtlCol="0">
            <a:spAutoFit/>
          </a:bodyPr>
          <a:lstStyle/>
          <a:p>
            <a:r>
              <a:rPr lang="en-US" b="1" dirty="0" smtClean="0"/>
              <a:t>25</a:t>
            </a:r>
            <a:r>
              <a:rPr lang="en-US" b="1" dirty="0">
                <a:solidFill>
                  <a:srgbClr val="000000"/>
                </a:solidFill>
                <a:ea typeface="Calibri"/>
                <a:cs typeface="Calibri"/>
              </a:rPr>
              <a:t>°C</a:t>
            </a:r>
            <a:endParaRPr lang="en-US" b="1" dirty="0"/>
          </a:p>
        </p:txBody>
      </p:sp>
    </p:spTree>
    <p:extLst>
      <p:ext uri="{BB962C8B-B14F-4D97-AF65-F5344CB8AC3E}">
        <p14:creationId xmlns:p14="http://schemas.microsoft.com/office/powerpoint/2010/main" val="13846044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16177</TotalTime>
  <Words>859</Words>
  <Application>Microsoft Macintosh PowerPoint</Application>
  <PresentationFormat>On-screen Show (4:3)</PresentationFormat>
  <Paragraphs>183</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College of New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Manizheh Ansari</dc:creator>
  <cp:lastModifiedBy>Manizheh Ansari</cp:lastModifiedBy>
  <cp:revision>247</cp:revision>
  <cp:lastPrinted>2018-03-14T18:52:26Z</cp:lastPrinted>
  <dcterms:created xsi:type="dcterms:W3CDTF">2018-01-18T13:34:56Z</dcterms:created>
  <dcterms:modified xsi:type="dcterms:W3CDTF">2018-06-17T20:05:44Z</dcterms:modified>
</cp:coreProperties>
</file>